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33"/>
  </p:notesMasterIdLst>
  <p:handoutMasterIdLst>
    <p:handoutMasterId r:id="rId34"/>
  </p:handoutMasterIdLst>
  <p:sldIdLst>
    <p:sldId id="289" r:id="rId2"/>
    <p:sldId id="309" r:id="rId3"/>
    <p:sldId id="329" r:id="rId4"/>
    <p:sldId id="337" r:id="rId5"/>
    <p:sldId id="338" r:id="rId6"/>
    <p:sldId id="339" r:id="rId7"/>
    <p:sldId id="349" r:id="rId8"/>
    <p:sldId id="342" r:id="rId9"/>
    <p:sldId id="335" r:id="rId10"/>
    <p:sldId id="333" r:id="rId11"/>
    <p:sldId id="292" r:id="rId12"/>
    <p:sldId id="310" r:id="rId13"/>
    <p:sldId id="324" r:id="rId14"/>
    <p:sldId id="347" r:id="rId15"/>
    <p:sldId id="343" r:id="rId16"/>
    <p:sldId id="344" r:id="rId17"/>
    <p:sldId id="348" r:id="rId18"/>
    <p:sldId id="345" r:id="rId19"/>
    <p:sldId id="341" r:id="rId20"/>
    <p:sldId id="351" r:id="rId21"/>
    <p:sldId id="352" r:id="rId22"/>
    <p:sldId id="353" r:id="rId23"/>
    <p:sldId id="354" r:id="rId24"/>
    <p:sldId id="294" r:id="rId25"/>
    <p:sldId id="346" r:id="rId26"/>
    <p:sldId id="297" r:id="rId27"/>
    <p:sldId id="257" r:id="rId28"/>
    <p:sldId id="299" r:id="rId29"/>
    <p:sldId id="296" r:id="rId30"/>
    <p:sldId id="314" r:id="rId31"/>
    <p:sldId id="316" r:id="rId32"/>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D723"/>
    <a:srgbClr val="F2DB00"/>
    <a:srgbClr val="FE86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4" autoAdjust="0"/>
    <p:restoredTop sz="94660"/>
  </p:normalViewPr>
  <p:slideViewPr>
    <p:cSldViewPr>
      <p:cViewPr varScale="1">
        <p:scale>
          <a:sx n="69" d="100"/>
          <a:sy n="69" d="100"/>
        </p:scale>
        <p:origin x="55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6" d="100"/>
          <a:sy n="56" d="100"/>
        </p:scale>
        <p:origin x="-1836"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4" y="1"/>
            <a:ext cx="2972319" cy="464820"/>
          </a:xfrm>
          <a:prstGeom prst="rect">
            <a:avLst/>
          </a:prstGeom>
          <a:noFill/>
          <a:ln w="9525">
            <a:noFill/>
            <a:miter lim="800000"/>
            <a:headEnd/>
            <a:tailEnd/>
          </a:ln>
          <a:effectLst/>
        </p:spPr>
        <p:txBody>
          <a:bodyPr vert="horz" wrap="square" lIns="92872" tIns="46435" rIns="92872" bIns="46435"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86019" name="Rectangle 3"/>
          <p:cNvSpPr>
            <a:spLocks noGrp="1" noChangeArrowheads="1"/>
          </p:cNvSpPr>
          <p:nvPr>
            <p:ph type="dt" sz="quarter" idx="1"/>
          </p:nvPr>
        </p:nvSpPr>
        <p:spPr bwMode="auto">
          <a:xfrm>
            <a:off x="3884126" y="1"/>
            <a:ext cx="2972319" cy="464820"/>
          </a:xfrm>
          <a:prstGeom prst="rect">
            <a:avLst/>
          </a:prstGeom>
          <a:noFill/>
          <a:ln w="9525">
            <a:noFill/>
            <a:miter lim="800000"/>
            <a:headEnd/>
            <a:tailEnd/>
          </a:ln>
          <a:effectLst/>
        </p:spPr>
        <p:txBody>
          <a:bodyPr vert="horz" wrap="square" lIns="92872" tIns="46435" rIns="92872" bIns="46435"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86020" name="Rectangle 4"/>
          <p:cNvSpPr>
            <a:spLocks noGrp="1" noChangeArrowheads="1"/>
          </p:cNvSpPr>
          <p:nvPr>
            <p:ph type="ftr" sz="quarter" idx="2"/>
          </p:nvPr>
        </p:nvSpPr>
        <p:spPr bwMode="auto">
          <a:xfrm>
            <a:off x="4" y="8829990"/>
            <a:ext cx="2972319" cy="464820"/>
          </a:xfrm>
          <a:prstGeom prst="rect">
            <a:avLst/>
          </a:prstGeom>
          <a:noFill/>
          <a:ln w="9525">
            <a:noFill/>
            <a:miter lim="800000"/>
            <a:headEnd/>
            <a:tailEnd/>
          </a:ln>
          <a:effectLst/>
        </p:spPr>
        <p:txBody>
          <a:bodyPr vert="horz" wrap="square" lIns="92872" tIns="46435" rIns="92872" bIns="46435"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86021" name="Rectangle 5"/>
          <p:cNvSpPr>
            <a:spLocks noGrp="1" noChangeArrowheads="1"/>
          </p:cNvSpPr>
          <p:nvPr>
            <p:ph type="sldNum" sz="quarter" idx="3"/>
          </p:nvPr>
        </p:nvSpPr>
        <p:spPr bwMode="auto">
          <a:xfrm>
            <a:off x="3884126" y="8829990"/>
            <a:ext cx="2972319" cy="464820"/>
          </a:xfrm>
          <a:prstGeom prst="rect">
            <a:avLst/>
          </a:prstGeom>
          <a:noFill/>
          <a:ln w="9525">
            <a:noFill/>
            <a:miter lim="800000"/>
            <a:headEnd/>
            <a:tailEnd/>
          </a:ln>
          <a:effectLst/>
        </p:spPr>
        <p:txBody>
          <a:bodyPr vert="horz" wrap="square" lIns="92872" tIns="46435" rIns="92872" bIns="46435" numCol="1" anchor="b" anchorCtr="0" compatLnSpc="1">
            <a:prstTxWarp prst="textNoShape">
              <a:avLst/>
            </a:prstTxWarp>
          </a:bodyPr>
          <a:lstStyle>
            <a:lvl1pPr algn="r" eaLnBrk="1" hangingPunct="1">
              <a:defRPr sz="1200">
                <a:latin typeface="Arial" charset="0"/>
              </a:defRPr>
            </a:lvl1pPr>
          </a:lstStyle>
          <a:p>
            <a:pPr>
              <a:defRPr/>
            </a:pPr>
            <a:fld id="{579381E6-1A3A-465E-89F0-7C73D8C3019B}" type="slidenum">
              <a:rPr lang="en-US"/>
              <a:pPr>
                <a:defRPr/>
              </a:pPr>
              <a:t>‹#›</a:t>
            </a:fld>
            <a:endParaRPr lang="en-US"/>
          </a:p>
        </p:txBody>
      </p:sp>
    </p:spTree>
    <p:extLst>
      <p:ext uri="{BB962C8B-B14F-4D97-AF65-F5344CB8AC3E}">
        <p14:creationId xmlns:p14="http://schemas.microsoft.com/office/powerpoint/2010/main" val="3312032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2972319" cy="464820"/>
          </a:xfrm>
          <a:prstGeom prst="rect">
            <a:avLst/>
          </a:prstGeom>
        </p:spPr>
        <p:txBody>
          <a:bodyPr vert="horz" lIns="91426" tIns="45713" rIns="91426" bIns="45713" rtlCol="0"/>
          <a:lstStyle>
            <a:lvl1pPr algn="l">
              <a:defRPr sz="1200"/>
            </a:lvl1pPr>
          </a:lstStyle>
          <a:p>
            <a:pPr>
              <a:defRPr/>
            </a:pPr>
            <a:endParaRPr lang="en-US"/>
          </a:p>
        </p:txBody>
      </p:sp>
      <p:sp>
        <p:nvSpPr>
          <p:cNvPr id="3" name="Date Placeholder 2"/>
          <p:cNvSpPr>
            <a:spLocks noGrp="1"/>
          </p:cNvSpPr>
          <p:nvPr>
            <p:ph type="dt" idx="1"/>
          </p:nvPr>
        </p:nvSpPr>
        <p:spPr>
          <a:xfrm>
            <a:off x="3884126" y="1"/>
            <a:ext cx="2972319" cy="464820"/>
          </a:xfrm>
          <a:prstGeom prst="rect">
            <a:avLst/>
          </a:prstGeom>
        </p:spPr>
        <p:txBody>
          <a:bodyPr vert="horz" lIns="91426" tIns="45713" rIns="91426" bIns="45713" rtlCol="0"/>
          <a:lstStyle>
            <a:lvl1pPr algn="r">
              <a:defRPr sz="1200"/>
            </a:lvl1pPr>
          </a:lstStyle>
          <a:p>
            <a:pPr>
              <a:defRPr/>
            </a:pPr>
            <a:fld id="{D7D71726-38DA-4EC5-B06D-1823F5F30375}" type="datetimeFigureOut">
              <a:rPr lang="en-US"/>
              <a:pPr>
                <a:defRPr/>
              </a:pPr>
              <a:t>9/25/2019</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26" tIns="45713" rIns="91426" bIns="45713" rtlCol="0" anchor="ctr"/>
          <a:lstStyle/>
          <a:p>
            <a:pPr lvl="0"/>
            <a:endParaRPr lang="en-US" noProof="0" smtClean="0"/>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26" tIns="45713" rIns="91426" bIns="4571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4" y="8829990"/>
            <a:ext cx="2972319" cy="464820"/>
          </a:xfrm>
          <a:prstGeom prst="rect">
            <a:avLst/>
          </a:prstGeom>
        </p:spPr>
        <p:txBody>
          <a:bodyPr vert="horz" lIns="91426" tIns="45713" rIns="91426" bIns="4571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126" y="8829990"/>
            <a:ext cx="2972319" cy="464820"/>
          </a:xfrm>
          <a:prstGeom prst="rect">
            <a:avLst/>
          </a:prstGeom>
        </p:spPr>
        <p:txBody>
          <a:bodyPr vert="horz" lIns="91426" tIns="45713" rIns="91426" bIns="45713" rtlCol="0" anchor="b"/>
          <a:lstStyle>
            <a:lvl1pPr algn="r">
              <a:defRPr sz="1200"/>
            </a:lvl1pPr>
          </a:lstStyle>
          <a:p>
            <a:pPr>
              <a:defRPr/>
            </a:pPr>
            <a:fld id="{E7A51C99-247A-4D81-A2FE-C94415EEA93F}" type="slidenum">
              <a:rPr lang="en-US"/>
              <a:pPr>
                <a:defRPr/>
              </a:pPr>
              <a:t>‹#›</a:t>
            </a:fld>
            <a:endParaRPr lang="en-US"/>
          </a:p>
        </p:txBody>
      </p:sp>
    </p:spTree>
    <p:extLst>
      <p:ext uri="{BB962C8B-B14F-4D97-AF65-F5344CB8AC3E}">
        <p14:creationId xmlns:p14="http://schemas.microsoft.com/office/powerpoint/2010/main" val="25844412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E7A51C99-247A-4D81-A2FE-C94415EEA93F}" type="slidenum">
              <a:rPr lang="en-US" smtClean="0"/>
              <a:pPr>
                <a:defRPr/>
              </a:pPr>
              <a:t>2</a:t>
            </a:fld>
            <a:endParaRPr lang="en-US"/>
          </a:p>
        </p:txBody>
      </p:sp>
    </p:spTree>
    <p:extLst>
      <p:ext uri="{BB962C8B-B14F-4D97-AF65-F5344CB8AC3E}">
        <p14:creationId xmlns:p14="http://schemas.microsoft.com/office/powerpoint/2010/main" val="1705645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46" name="Shape 4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endParaRPr lang="en-US" sz="1800" b="0" i="0" u="none" strike="noStrike" cap="none" baseline="0" dirty="0"/>
          </a:p>
        </p:txBody>
      </p:sp>
      <p:sp>
        <p:nvSpPr>
          <p:cNvPr id="47" name="Shape 47"/>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SzPct val="25000"/>
              <a:buFont typeface="Calibri"/>
              <a:buNone/>
            </a:pPr>
            <a:r>
              <a:rPr lang="en-US" sz="1200" b="0" i="0" u="none" strike="noStrike" cap="none" baseline="0">
                <a:latin typeface="Calibri"/>
                <a:ea typeface="Calibri"/>
                <a:cs typeface="Calibri"/>
                <a:sym typeface="Calibri"/>
              </a:rPr>
              <a:t>*</a:t>
            </a:r>
          </a:p>
        </p:txBody>
      </p:sp>
      <p:sp>
        <p:nvSpPr>
          <p:cNvPr id="48" name="Shape 48"/>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a:buNone/>
            </a:pPr>
            <a:r>
              <a:rPr lang="en-US"/>
              <a:t> </a:t>
            </a:r>
          </a:p>
        </p:txBody>
      </p:sp>
    </p:spTree>
    <p:extLst>
      <p:ext uri="{BB962C8B-B14F-4D97-AF65-F5344CB8AC3E}">
        <p14:creationId xmlns:p14="http://schemas.microsoft.com/office/powerpoint/2010/main" val="4082589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a:t>Read to Achieve is part of the Excellent Public Schools Act  which became law in July 2012 to support the NC State Board of Education’s mission:</a:t>
            </a:r>
          </a:p>
          <a:p>
            <a:pPr marL="0" marR="0" lvl="0" indent="0" algn="l" rtl="0">
              <a:spcBef>
                <a:spcPts val="0"/>
              </a:spcBef>
              <a:buSzPct val="25000"/>
              <a:buFont typeface="Arial"/>
              <a:buNone/>
            </a:pPr>
            <a:r>
              <a:rPr lang="en-US" sz="1800" b="0" i="0" u="none" strike="noStrike" cap="none" baseline="0"/>
              <a:t>- Every public school student will graduate from high school globally competitive for work and post-secondary education and prepared for life in the 21</a:t>
            </a:r>
            <a:r>
              <a:rPr lang="en-US" sz="1800" b="0" i="0" u="none" strike="noStrike" cap="none" baseline="30000"/>
              <a:t>st</a:t>
            </a:r>
            <a:r>
              <a:rPr lang="en-US" sz="1800" b="0" i="0" u="none" strike="noStrike" cap="none" baseline="0"/>
              <a:t> century. </a:t>
            </a:r>
          </a:p>
          <a:p>
            <a:endParaRPr/>
          </a:p>
          <a:p>
            <a:pPr marL="0" marR="0" lvl="0" indent="0" algn="l" rtl="0">
              <a:spcBef>
                <a:spcPts val="0"/>
              </a:spcBef>
              <a:buSzPct val="25000"/>
              <a:buFont typeface="Arial"/>
              <a:buNone/>
            </a:pPr>
            <a:r>
              <a:rPr lang="en-US" sz="1800" b="0" i="0" u="none" strike="noStrike" cap="none" baseline="0"/>
              <a:t>Effective during the 2013-2014 school year </a:t>
            </a:r>
          </a:p>
          <a:p>
            <a:endParaRPr/>
          </a:p>
          <a:p>
            <a:pPr marL="0" marR="0" lvl="0" indent="0" algn="l" rtl="0">
              <a:spcBef>
                <a:spcPts val="0"/>
              </a:spcBef>
              <a:buSzPct val="25000"/>
              <a:buFont typeface="Arial"/>
              <a:buNone/>
            </a:pPr>
            <a:r>
              <a:rPr lang="en-US" sz="1800" b="0" i="0" u="none" strike="noStrike" cap="none" baseline="0"/>
              <a:t>Follow the hyperlink and go to pages 38 – 44 for the section of the law pertaining to Read to Achieve.</a:t>
            </a:r>
          </a:p>
        </p:txBody>
      </p:sp>
      <p:sp>
        <p:nvSpPr>
          <p:cNvPr id="68" name="Shape 68"/>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SzPct val="25000"/>
              <a:buFont typeface="Calibri"/>
              <a:buNone/>
            </a:pPr>
            <a:r>
              <a:rPr lang="en-US" sz="1200" b="0" i="0" u="none" strike="noStrike" cap="none" baseline="0">
                <a:latin typeface="Calibri"/>
                <a:ea typeface="Calibri"/>
                <a:cs typeface="Calibri"/>
                <a:sym typeface="Calibri"/>
              </a:rPr>
              <a:t>*</a:t>
            </a:r>
          </a:p>
        </p:txBody>
      </p:sp>
      <p:sp>
        <p:nvSpPr>
          <p:cNvPr id="69" name="Shape 69"/>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a:buNone/>
            </a:pPr>
            <a:r>
              <a:rPr lang="en-US"/>
              <a:t> </a:t>
            </a:r>
          </a:p>
        </p:txBody>
      </p:sp>
    </p:spTree>
    <p:extLst>
      <p:ext uri="{BB962C8B-B14F-4D97-AF65-F5344CB8AC3E}">
        <p14:creationId xmlns:p14="http://schemas.microsoft.com/office/powerpoint/2010/main" val="3180592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a:t>
            </a:r>
            <a:r>
              <a:rPr lang="en-US" dirty="0" err="1" smtClean="0"/>
              <a:t>Glennon</a:t>
            </a:r>
            <a:r>
              <a:rPr lang="en-US" baseline="0" dirty="0" smtClean="0"/>
              <a:t> and Geary groups. </a:t>
            </a:r>
            <a:r>
              <a:rPr lang="en-US" dirty="0" smtClean="0"/>
              <a:t>Data</a:t>
            </a:r>
            <a:r>
              <a:rPr lang="en-US" baseline="0" dirty="0" smtClean="0"/>
              <a:t> Points that we used: MAP,BOG,READING 3D,COMMON ASSESSMENTS, - </a:t>
            </a:r>
            <a:r>
              <a:rPr lang="en-US" baseline="0" dirty="0" err="1" smtClean="0"/>
              <a:t>Caoolway</a:t>
            </a:r>
            <a:r>
              <a:rPr lang="en-US" baseline="0" dirty="0" smtClean="0"/>
              <a:t> and </a:t>
            </a:r>
            <a:r>
              <a:rPr lang="en-US" baseline="0" dirty="0" err="1" smtClean="0"/>
              <a:t>Bloomquist</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8730063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138" name="Shape 13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buSzPct val="25000"/>
              <a:buFont typeface="Arial"/>
              <a:buNone/>
            </a:pPr>
            <a:r>
              <a:rPr lang="en-US" sz="1800" b="0" i="0" u="none" strike="noStrike" cap="none" baseline="0" dirty="0"/>
              <a:t>Explain verbally the flowchart. Refer to the guidebook for more explanation.</a:t>
            </a:r>
          </a:p>
          <a:p>
            <a:endParaRPr dirty="0"/>
          </a:p>
          <a:p>
            <a:pPr marL="0" marR="0" lvl="0" indent="0" algn="l" rtl="0">
              <a:spcBef>
                <a:spcPts val="0"/>
              </a:spcBef>
              <a:buSzPct val="25000"/>
              <a:buFont typeface="Arial"/>
              <a:buNone/>
            </a:pPr>
            <a:r>
              <a:rPr lang="en-US" sz="1800" b="0" i="0" u="none" strike="noStrike" cap="none" baseline="0" dirty="0"/>
              <a:t>A possible script:</a:t>
            </a:r>
          </a:p>
          <a:p>
            <a:pPr marL="0" marR="0" lvl="0" indent="0" algn="l" rtl="0">
              <a:spcBef>
                <a:spcPts val="0"/>
              </a:spcBef>
              <a:buSzPct val="25000"/>
              <a:buFont typeface="Arial"/>
              <a:buNone/>
            </a:pPr>
            <a:r>
              <a:rPr lang="en-US" sz="1800" b="0" i="0" u="none" strike="noStrike" cap="none" baseline="0" dirty="0"/>
              <a:t>The law requires third graders who score at Level 1 or 2 in reading on the third grade EOG be retained. However, in special circumstances students can receive what is called a “good cause exemption”.  The law also states students will attend summer reading camp if they do not show proficiency after third grade and they do not qualify for good cause exemptions. This camp will be provided by CMS and will be of no cost to you. Students who show proficiency at the end of the summer reading camp by passing the Read to Achieve test or producing a completed reading portfolio will be promoted to the fourth grade.</a:t>
            </a:r>
          </a:p>
          <a:p>
            <a:endParaRPr dirty="0"/>
          </a:p>
          <a:p>
            <a:pPr marL="0" marR="0" lvl="0" indent="0" algn="l" rtl="0">
              <a:spcBef>
                <a:spcPts val="0"/>
              </a:spcBef>
              <a:buSzPct val="25000"/>
              <a:buFont typeface="Arial"/>
              <a:buNone/>
            </a:pPr>
            <a:r>
              <a:rPr lang="en-US" sz="1800" b="0" i="0" u="none" strike="noStrike" cap="none" baseline="0" dirty="0"/>
              <a:t>(The “good cause exemptions” are explained on the next slide.)</a:t>
            </a:r>
          </a:p>
        </p:txBody>
      </p:sp>
      <p:sp>
        <p:nvSpPr>
          <p:cNvPr id="139" name="Shape 139"/>
          <p:cNvSpPr txBox="1"/>
          <p:nvPr/>
        </p:nvSpPr>
        <p:spPr>
          <a:xfrm>
            <a:off x="3884612" y="8685211"/>
            <a:ext cx="2971799" cy="457200"/>
          </a:xfrm>
          <a:prstGeom prst="rect">
            <a:avLst/>
          </a:prstGeom>
          <a:noFill/>
          <a:ln>
            <a:noFill/>
          </a:ln>
        </p:spPr>
        <p:txBody>
          <a:bodyPr lIns="91425" tIns="45700" rIns="91425" bIns="45700" anchor="b" anchorCtr="0">
            <a:noAutofit/>
          </a:bodyPr>
          <a:lstStyle/>
          <a:p>
            <a:pPr marL="0" marR="0" lvl="0" indent="0" algn="r" rtl="0">
              <a:buSzPct val="25000"/>
              <a:buFont typeface="Calibri"/>
              <a:buNone/>
            </a:pPr>
            <a:r>
              <a:rPr lang="en-US" sz="1200" b="0" i="0" u="none" strike="noStrike" cap="none" baseline="0">
                <a:latin typeface="Calibri"/>
                <a:ea typeface="Calibri"/>
                <a:cs typeface="Calibri"/>
                <a:sym typeface="Calibri"/>
              </a:rPr>
              <a:t>*</a:t>
            </a:r>
          </a:p>
        </p:txBody>
      </p:sp>
      <p:sp>
        <p:nvSpPr>
          <p:cNvPr id="140" name="Shape 140"/>
          <p:cNvSpPr txBox="1">
            <a:spLocks noGrp="1"/>
          </p:cNvSpPr>
          <p:nvPr>
            <p:ph type="sldNum" idx="12"/>
          </p:nvPr>
        </p:nvSpPr>
        <p:spPr>
          <a:xfrm>
            <a:off x="3884612" y="8685211"/>
            <a:ext cx="2971799" cy="457200"/>
          </a:xfrm>
          <a:prstGeom prst="rect">
            <a:avLst/>
          </a:prstGeom>
          <a:noFill/>
          <a:ln>
            <a:noFill/>
          </a:ln>
        </p:spPr>
        <p:txBody>
          <a:bodyPr lIns="91425" tIns="45700" rIns="91425" bIns="45700" anchor="b" anchorCtr="0">
            <a:noAutofit/>
          </a:bodyPr>
          <a:lstStyle/>
          <a:p>
            <a:pPr>
              <a:buNone/>
            </a:pPr>
            <a:r>
              <a:rPr lang="en-US"/>
              <a:t> </a:t>
            </a:r>
          </a:p>
        </p:txBody>
      </p:sp>
    </p:spTree>
    <p:extLst>
      <p:ext uri="{BB962C8B-B14F-4D97-AF65-F5344CB8AC3E}">
        <p14:creationId xmlns:p14="http://schemas.microsoft.com/office/powerpoint/2010/main" val="4011685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blackWhite">
          <a:xfrm>
            <a:off x="20638" y="12700"/>
            <a:ext cx="8896350" cy="6780213"/>
          </a:xfrm>
          <a:custGeom>
            <a:avLst/>
            <a:gdLst/>
            <a:ahLst/>
            <a:cxnLst>
              <a:cxn ang="0">
                <a:pos x="2822" y="0"/>
              </a:cxn>
              <a:cxn ang="0">
                <a:pos x="0" y="975"/>
              </a:cxn>
              <a:cxn ang="0">
                <a:pos x="2169" y="3619"/>
              </a:cxn>
              <a:cxn ang="0">
                <a:pos x="3985" y="1125"/>
              </a:cxn>
              <a:cxn ang="0">
                <a:pos x="2822" y="0"/>
              </a:cxn>
              <a:cxn ang="0">
                <a:pos x="2822" y="0"/>
              </a:cxn>
            </a:cxnLst>
            <a:rect l="0" t="0" r="r" b="b"/>
            <a:pathLst>
              <a:path w="3985" h="3619">
                <a:moveTo>
                  <a:pt x="2822" y="0"/>
                </a:moveTo>
                <a:lnTo>
                  <a:pt x="0" y="975"/>
                </a:lnTo>
                <a:lnTo>
                  <a:pt x="2169" y="3619"/>
                </a:lnTo>
                <a:lnTo>
                  <a:pt x="3985" y="1125"/>
                </a:lnTo>
                <a:lnTo>
                  <a:pt x="2822" y="0"/>
                </a:lnTo>
                <a:lnTo>
                  <a:pt x="2822" y="0"/>
                </a:lnTo>
                <a:close/>
              </a:path>
            </a:pathLst>
          </a:custGeom>
          <a:solidFill>
            <a:schemeClr val="accent1"/>
          </a:solidFill>
          <a:ln w="9525">
            <a:noFill/>
            <a:round/>
            <a:headEnd/>
            <a:tailEnd/>
          </a:ln>
        </p:spPr>
        <p:txBody>
          <a:bodyPr/>
          <a:lstStyle/>
          <a:p>
            <a:pPr>
              <a:defRPr/>
            </a:pPr>
            <a:endParaRPr lang="en-US"/>
          </a:p>
        </p:txBody>
      </p:sp>
      <p:grpSp>
        <p:nvGrpSpPr>
          <p:cNvPr id="5" name="Group 8"/>
          <p:cNvGrpSpPr>
            <a:grpSpLocks/>
          </p:cNvGrpSpPr>
          <p:nvPr/>
        </p:nvGrpSpPr>
        <p:grpSpPr bwMode="auto">
          <a:xfrm>
            <a:off x="195263" y="234950"/>
            <a:ext cx="3787775" cy="1778000"/>
            <a:chOff x="123" y="148"/>
            <a:chExt cx="2386" cy="1120"/>
          </a:xfrm>
        </p:grpSpPr>
        <p:sp>
          <p:nvSpPr>
            <p:cNvPr id="6" name="Freeform 9"/>
            <p:cNvSpPr>
              <a:spLocks/>
            </p:cNvSpPr>
            <p:nvPr userDrawn="1"/>
          </p:nvSpPr>
          <p:spPr bwMode="auto">
            <a:xfrm>
              <a:off x="177" y="177"/>
              <a:ext cx="2250" cy="1017"/>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a:p>
          </p:txBody>
        </p:sp>
        <p:sp>
          <p:nvSpPr>
            <p:cNvPr id="7" name="Freeform 10"/>
            <p:cNvSpPr>
              <a:spLocks/>
            </p:cNvSpPr>
            <p:nvPr userDrawn="1"/>
          </p:nvSpPr>
          <p:spPr bwMode="auto">
            <a:xfrm>
              <a:off x="166" y="261"/>
              <a:ext cx="2244" cy="1007"/>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a:p>
          </p:txBody>
        </p:sp>
        <p:sp>
          <p:nvSpPr>
            <p:cNvPr id="8" name="Freeform 11"/>
            <p:cNvSpPr>
              <a:spLocks/>
            </p:cNvSpPr>
            <p:nvPr userDrawn="1"/>
          </p:nvSpPr>
          <p:spPr bwMode="auto">
            <a:xfrm>
              <a:off x="474" y="344"/>
              <a:ext cx="1488" cy="919"/>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p>
          </p:txBody>
        </p:sp>
        <p:grpSp>
          <p:nvGrpSpPr>
            <p:cNvPr id="9" name="Group 12"/>
            <p:cNvGrpSpPr>
              <a:grpSpLocks/>
            </p:cNvGrpSpPr>
            <p:nvPr userDrawn="1"/>
          </p:nvGrpSpPr>
          <p:grpSpPr bwMode="auto">
            <a:xfrm>
              <a:off x="123" y="148"/>
              <a:ext cx="2386" cy="1081"/>
              <a:chOff x="123" y="148"/>
              <a:chExt cx="2386" cy="1081"/>
            </a:xfrm>
          </p:grpSpPr>
          <p:sp>
            <p:nvSpPr>
              <p:cNvPr id="10" name="Freeform 13"/>
              <p:cNvSpPr>
                <a:spLocks/>
              </p:cNvSpPr>
              <p:nvPr userDrawn="1"/>
            </p:nvSpPr>
            <p:spPr bwMode="auto">
              <a:xfrm>
                <a:off x="2005" y="934"/>
                <a:ext cx="212" cy="214"/>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p>
            </p:txBody>
          </p:sp>
          <p:sp>
            <p:nvSpPr>
              <p:cNvPr id="11" name="Freeform 14"/>
              <p:cNvSpPr>
                <a:spLocks/>
              </p:cNvSpPr>
              <p:nvPr userDrawn="1"/>
            </p:nvSpPr>
            <p:spPr bwMode="auto">
              <a:xfrm>
                <a:off x="123" y="148"/>
                <a:ext cx="2386" cy="108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p>
            </p:txBody>
          </p:sp>
          <p:sp>
            <p:nvSpPr>
              <p:cNvPr id="12" name="Freeform 15"/>
              <p:cNvSpPr>
                <a:spLocks/>
              </p:cNvSpPr>
              <p:nvPr userDrawn="1"/>
            </p:nvSpPr>
            <p:spPr bwMode="auto">
              <a:xfrm>
                <a:off x="324" y="158"/>
                <a:ext cx="1686" cy="614"/>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p>
            </p:txBody>
          </p:sp>
          <p:sp>
            <p:nvSpPr>
              <p:cNvPr id="13" name="Freeform 16"/>
              <p:cNvSpPr>
                <a:spLocks/>
              </p:cNvSpPr>
              <p:nvPr userDrawn="1"/>
            </p:nvSpPr>
            <p:spPr bwMode="auto">
              <a:xfrm>
                <a:off x="409" y="251"/>
                <a:ext cx="227" cy="410"/>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p>
            </p:txBody>
          </p:sp>
          <p:sp>
            <p:nvSpPr>
              <p:cNvPr id="14" name="Freeform 17"/>
              <p:cNvSpPr>
                <a:spLocks/>
              </p:cNvSpPr>
              <p:nvPr userDrawn="1"/>
            </p:nvSpPr>
            <p:spPr bwMode="auto">
              <a:xfrm>
                <a:off x="846" y="536"/>
                <a:ext cx="691" cy="36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p>
            </p:txBody>
          </p:sp>
        </p:grpSp>
      </p:grpSp>
      <p:grpSp>
        <p:nvGrpSpPr>
          <p:cNvPr id="15" name="Group 18"/>
          <p:cNvGrpSpPr>
            <a:grpSpLocks/>
          </p:cNvGrpSpPr>
          <p:nvPr/>
        </p:nvGrpSpPr>
        <p:grpSpPr bwMode="auto">
          <a:xfrm>
            <a:off x="7915275" y="4368800"/>
            <a:ext cx="742950" cy="1058863"/>
            <a:chOff x="4986" y="2752"/>
            <a:chExt cx="468" cy="667"/>
          </a:xfrm>
        </p:grpSpPr>
        <p:sp>
          <p:nvSpPr>
            <p:cNvPr id="16" name="Freeform 19"/>
            <p:cNvSpPr>
              <a:spLocks/>
            </p:cNvSpPr>
            <p:nvPr userDrawn="1"/>
          </p:nvSpPr>
          <p:spPr bwMode="auto">
            <a:xfrm rot="7320404">
              <a:off x="4909" y="2936"/>
              <a:ext cx="629" cy="293"/>
            </a:xfrm>
            <a:custGeom>
              <a:avLst/>
              <a:gdLst/>
              <a:ahLst/>
              <a:cxnLst>
                <a:cxn ang="0">
                  <a:pos x="794" y="395"/>
                </a:cxn>
                <a:cxn ang="0">
                  <a:pos x="710" y="318"/>
                </a:cxn>
                <a:cxn ang="0">
                  <a:pos x="556" y="210"/>
                </a:cxn>
                <a:cxn ang="0">
                  <a:pos x="71" y="0"/>
                </a:cxn>
                <a:cxn ang="0">
                  <a:pos x="23" y="20"/>
                </a:cxn>
                <a:cxn ang="0">
                  <a:pos x="0" y="83"/>
                </a:cxn>
                <a:cxn ang="0">
                  <a:pos x="28" y="155"/>
                </a:cxn>
                <a:cxn ang="0">
                  <a:pos x="570" y="409"/>
                </a:cxn>
                <a:cxn ang="0">
                  <a:pos x="689" y="393"/>
                </a:cxn>
                <a:cxn ang="0">
                  <a:pos x="785" y="414"/>
                </a:cxn>
                <a:cxn ang="0">
                  <a:pos x="794" y="395"/>
                </a:cxn>
                <a:cxn ang="0">
                  <a:pos x="794" y="395"/>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lnTo>
                    <a:pt x="794" y="395"/>
                  </a:lnTo>
                  <a:close/>
                </a:path>
              </a:pathLst>
            </a:custGeom>
            <a:solidFill>
              <a:srgbClr val="F8F8F8"/>
            </a:solidFill>
            <a:ln w="9525">
              <a:noFill/>
              <a:round/>
              <a:headEnd/>
              <a:tailEnd/>
            </a:ln>
          </p:spPr>
          <p:txBody>
            <a:bodyPr/>
            <a:lstStyle/>
            <a:p>
              <a:pPr>
                <a:defRPr/>
              </a:pPr>
              <a:endParaRPr lang="en-US"/>
            </a:p>
          </p:txBody>
        </p:sp>
        <p:sp>
          <p:nvSpPr>
            <p:cNvPr id="17" name="Freeform 20"/>
            <p:cNvSpPr>
              <a:spLocks/>
            </p:cNvSpPr>
            <p:nvPr userDrawn="1"/>
          </p:nvSpPr>
          <p:spPr bwMode="auto">
            <a:xfrm rot="7320404">
              <a:off x="4893" y="2923"/>
              <a:ext cx="627" cy="29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folHlink"/>
            </a:solidFill>
            <a:ln w="9525">
              <a:noFill/>
              <a:round/>
              <a:headEnd/>
              <a:tailEnd/>
            </a:ln>
          </p:spPr>
          <p:txBody>
            <a:bodyPr/>
            <a:lstStyle/>
            <a:p>
              <a:pPr>
                <a:defRPr/>
              </a:pPr>
              <a:endParaRPr lang="en-US"/>
            </a:p>
          </p:txBody>
        </p:sp>
        <p:sp>
          <p:nvSpPr>
            <p:cNvPr id="18" name="Freeform 21"/>
            <p:cNvSpPr>
              <a:spLocks/>
            </p:cNvSpPr>
            <p:nvPr userDrawn="1"/>
          </p:nvSpPr>
          <p:spPr bwMode="auto">
            <a:xfrm rot="7320404">
              <a:off x="5000" y="2913"/>
              <a:ext cx="416" cy="265"/>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p>
          </p:txBody>
        </p:sp>
        <p:grpSp>
          <p:nvGrpSpPr>
            <p:cNvPr id="19" name="Group 22"/>
            <p:cNvGrpSpPr>
              <a:grpSpLocks/>
            </p:cNvGrpSpPr>
            <p:nvPr userDrawn="1"/>
          </p:nvGrpSpPr>
          <p:grpSpPr bwMode="auto">
            <a:xfrm>
              <a:off x="4986" y="2752"/>
              <a:ext cx="469" cy="667"/>
              <a:chOff x="4986" y="2752"/>
              <a:chExt cx="469" cy="667"/>
            </a:xfrm>
          </p:grpSpPr>
          <p:sp>
            <p:nvSpPr>
              <p:cNvPr id="20" name="Freeform 23"/>
              <p:cNvSpPr>
                <a:spLocks/>
              </p:cNvSpPr>
              <p:nvPr userDrawn="1"/>
            </p:nvSpPr>
            <p:spPr bwMode="auto">
              <a:xfrm rot="7320404">
                <a:off x="4987" y="3190"/>
                <a:ext cx="59" cy="61"/>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p>
            </p:txBody>
          </p:sp>
          <p:sp>
            <p:nvSpPr>
              <p:cNvPr id="21" name="Freeform 24"/>
              <p:cNvSpPr>
                <a:spLocks/>
              </p:cNvSpPr>
              <p:nvPr userDrawn="1"/>
            </p:nvSpPr>
            <p:spPr bwMode="auto">
              <a:xfrm rot="7320404">
                <a:off x="4887" y="2930"/>
                <a:ext cx="667" cy="311"/>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p>
            </p:txBody>
          </p:sp>
          <p:sp>
            <p:nvSpPr>
              <p:cNvPr id="22" name="Freeform 25"/>
              <p:cNvSpPr>
                <a:spLocks/>
              </p:cNvSpPr>
              <p:nvPr userDrawn="1"/>
            </p:nvSpPr>
            <p:spPr bwMode="auto">
              <a:xfrm rot="7320404">
                <a:off x="5062" y="2997"/>
                <a:ext cx="472" cy="176"/>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p>
            </p:txBody>
          </p:sp>
          <p:sp>
            <p:nvSpPr>
              <p:cNvPr id="23" name="Freeform 26"/>
              <p:cNvSpPr>
                <a:spLocks/>
              </p:cNvSpPr>
              <p:nvPr userDrawn="1"/>
            </p:nvSpPr>
            <p:spPr bwMode="auto">
              <a:xfrm rot="7320404">
                <a:off x="5364" y="2873"/>
                <a:ext cx="63" cy="118"/>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p>
            </p:txBody>
          </p:sp>
          <p:sp>
            <p:nvSpPr>
              <p:cNvPr id="24" name="Freeform 27"/>
              <p:cNvSpPr>
                <a:spLocks/>
              </p:cNvSpPr>
              <p:nvPr userDrawn="1"/>
            </p:nvSpPr>
            <p:spPr bwMode="auto">
              <a:xfrm rot="7320404">
                <a:off x="5137" y="3000"/>
                <a:ext cx="193" cy="104"/>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p>
            </p:txBody>
          </p:sp>
        </p:grpSp>
      </p:grpSp>
      <p:sp>
        <p:nvSpPr>
          <p:cNvPr id="25" name="Freeform 28"/>
          <p:cNvSpPr>
            <a:spLocks/>
          </p:cNvSpPr>
          <p:nvPr/>
        </p:nvSpPr>
        <p:spPr bwMode="auto">
          <a:xfrm>
            <a:off x="901700" y="5054600"/>
            <a:ext cx="6807200" cy="728663"/>
          </a:xfrm>
          <a:custGeom>
            <a:avLst/>
            <a:gdLst/>
            <a:ahLst/>
            <a:cxnLst>
              <a:cxn ang="0">
                <a:pos x="0" y="0"/>
              </a:cxn>
              <a:cxn ang="0">
                <a:pos x="816" y="256"/>
              </a:cxn>
              <a:cxn ang="0">
                <a:pos x="1560" y="144"/>
              </a:cxn>
              <a:cxn ang="0">
                <a:pos x="1856" y="376"/>
              </a:cxn>
              <a:cxn ang="0">
                <a:pos x="2344" y="152"/>
              </a:cxn>
              <a:cxn ang="0">
                <a:pos x="3536" y="456"/>
              </a:cxn>
              <a:cxn ang="0">
                <a:pos x="4288" y="136"/>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lstStyle/>
          <a:p>
            <a:pPr>
              <a:defRPr/>
            </a:pPr>
            <a:endParaRPr lang="en-US"/>
          </a:p>
        </p:txBody>
      </p:sp>
      <p:sp>
        <p:nvSpPr>
          <p:cNvPr id="26" name="Freeform 29"/>
          <p:cNvSpPr>
            <a:spLocks/>
          </p:cNvSpPr>
          <p:nvPr/>
        </p:nvSpPr>
        <p:spPr bwMode="auto">
          <a:xfrm>
            <a:off x="4076700" y="1930400"/>
            <a:ext cx="889000" cy="381000"/>
          </a:xfrm>
          <a:custGeom>
            <a:avLst/>
            <a:gdLst/>
            <a:ahLst/>
            <a:cxnLst>
              <a:cxn ang="0">
                <a:pos x="0" y="32"/>
              </a:cxn>
              <a:cxn ang="0">
                <a:pos x="280" y="144"/>
              </a:cxn>
              <a:cxn ang="0">
                <a:pos x="448" y="16"/>
              </a:cxn>
              <a:cxn ang="0">
                <a:pos x="560" y="240"/>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lstStyle/>
          <a:p>
            <a:pPr>
              <a:defRPr/>
            </a:pPr>
            <a:endParaRPr lang="en-US"/>
          </a:p>
        </p:txBody>
      </p:sp>
      <p:sp>
        <p:nvSpPr>
          <p:cNvPr id="84995"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US"/>
              <a:t>Click to edit Master title style</a:t>
            </a:r>
          </a:p>
        </p:txBody>
      </p:sp>
      <p:sp>
        <p:nvSpPr>
          <p:cNvPr id="84996"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US"/>
              <a:t>Click to edit Master subtitle style</a:t>
            </a:r>
          </a:p>
        </p:txBody>
      </p:sp>
      <p:sp>
        <p:nvSpPr>
          <p:cNvPr id="27" name="Rectangle 5"/>
          <p:cNvSpPr>
            <a:spLocks noGrp="1" noChangeArrowheads="1"/>
          </p:cNvSpPr>
          <p:nvPr>
            <p:ph type="dt" sz="half" idx="10"/>
          </p:nvPr>
        </p:nvSpPr>
        <p:spPr>
          <a:xfrm>
            <a:off x="685800" y="6248400"/>
            <a:ext cx="1905000" cy="457200"/>
          </a:xfrm>
        </p:spPr>
        <p:txBody>
          <a:bodyPr/>
          <a:lstStyle>
            <a:lvl1pPr>
              <a:defRPr/>
            </a:lvl1pPr>
          </a:lstStyle>
          <a:p>
            <a:pPr>
              <a:defRPr/>
            </a:pPr>
            <a:endParaRPr lang="en-US"/>
          </a:p>
        </p:txBody>
      </p:sp>
      <p:sp>
        <p:nvSpPr>
          <p:cNvPr id="2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29" name="Rectangle 7"/>
          <p:cNvSpPr>
            <a:spLocks noGrp="1" noChangeArrowheads="1"/>
          </p:cNvSpPr>
          <p:nvPr>
            <p:ph type="sldNum" sz="quarter" idx="12"/>
          </p:nvPr>
        </p:nvSpPr>
        <p:spPr>
          <a:xfrm>
            <a:off x="6553200" y="6248400"/>
            <a:ext cx="1905000" cy="457200"/>
          </a:xfrm>
        </p:spPr>
        <p:txBody>
          <a:bodyPr/>
          <a:lstStyle>
            <a:lvl1pPr>
              <a:defRPr/>
            </a:lvl1pPr>
          </a:lstStyle>
          <a:p>
            <a:pPr>
              <a:defRPr/>
            </a:pPr>
            <a:fld id="{10751B9E-BD9D-444D-99F4-42CCFCFCE41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2D7CD33-8609-4660-B3A1-F947A1C1888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B5764D75-BB12-4E3F-9996-EB3B32E0B4E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828800"/>
            <a:ext cx="7696200" cy="3657600"/>
          </a:xfrm>
        </p:spPr>
        <p:txBody>
          <a:bodyPr/>
          <a:lstStyle/>
          <a:p>
            <a:pPr lvl="0"/>
            <a:endParaRPr lang="en-US" noProof="0" smtClean="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1C7EF7DF-3193-42F1-B69D-78EBA57E9DD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13CE633-795A-4826-A335-D84443C214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7EC92E5-B81F-4598-A44D-438E2F542E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CA2F9535-23BC-4FAA-886A-AC2487242FC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C72A66F7-D97A-4926-8A87-16BD9E37F8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4EC1C7F7-7F12-4AAD-8F18-7E566045A24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A8A16AC7-B163-4649-9E08-2D06D266909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21FEA67-6490-4705-8D28-9E1823713D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D51CFB2-5170-4247-990D-D2DADAD33A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Freeform 2"/>
          <p:cNvSpPr>
            <a:spLocks/>
          </p:cNvSpPr>
          <p:nvPr/>
        </p:nvSpPr>
        <p:spPr bwMode="auto">
          <a:xfrm rot="-3172564">
            <a:off x="7777957" y="-15081"/>
            <a:ext cx="1162050" cy="2084387"/>
          </a:xfrm>
          <a:custGeom>
            <a:avLst/>
            <a:gdLst/>
            <a:ahLst/>
            <a:cxnLst>
              <a:cxn ang="0">
                <a:pos x="2903" y="433"/>
              </a:cxn>
              <a:cxn ang="0">
                <a:pos x="2565" y="80"/>
              </a:cxn>
              <a:cxn ang="0">
                <a:pos x="2241" y="0"/>
              </a:cxn>
              <a:cxn ang="0">
                <a:pos x="110" y="2811"/>
              </a:cxn>
              <a:cxn ang="0">
                <a:pos x="110" y="3228"/>
              </a:cxn>
              <a:cxn ang="0">
                <a:pos x="0" y="3631"/>
              </a:cxn>
              <a:cxn ang="0">
                <a:pos x="72" y="3686"/>
              </a:cxn>
              <a:cxn ang="0">
                <a:pos x="441" y="3355"/>
              </a:cxn>
              <a:cxn ang="0">
                <a:pos x="740" y="3228"/>
              </a:cxn>
              <a:cxn ang="0">
                <a:pos x="2903" y="433"/>
              </a:cxn>
              <a:cxn ang="0">
                <a:pos x="2903" y="433"/>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lnTo>
                  <a:pt x="2903" y="433"/>
                </a:lnTo>
                <a:close/>
              </a:path>
            </a:pathLst>
          </a:custGeom>
          <a:solidFill>
            <a:srgbClr val="FFFFFF"/>
          </a:solidFill>
          <a:ln w="9525">
            <a:noFill/>
            <a:round/>
            <a:headEnd/>
            <a:tailEnd/>
          </a:ln>
        </p:spPr>
        <p:txBody>
          <a:bodyPr/>
          <a:lstStyle/>
          <a:p>
            <a:pPr>
              <a:defRPr/>
            </a:pPr>
            <a:endParaRPr lang="en-US"/>
          </a:p>
        </p:txBody>
      </p:sp>
      <p:sp>
        <p:nvSpPr>
          <p:cNvPr id="1027" name="Rectangle 3"/>
          <p:cNvSpPr>
            <a:spLocks noGrp="1" noChangeArrowheads="1"/>
          </p:cNvSpPr>
          <p:nvPr>
            <p:ph type="title"/>
          </p:nvPr>
        </p:nvSpPr>
        <p:spPr bwMode="auto">
          <a:xfrm>
            <a:off x="685800" y="152400"/>
            <a:ext cx="68707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685800" y="1828800"/>
            <a:ext cx="7696200" cy="3657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3973" name="Rectangle 5"/>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83974" name="Rectangle 6"/>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83975" name="Rectangle 7"/>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C59F642-2EBF-4984-BD35-48B022CCC660}" type="slidenum">
              <a:rPr lang="en-US"/>
              <a:pPr>
                <a:defRPr/>
              </a:pPr>
              <a:t>‹#›</a:t>
            </a:fld>
            <a:endParaRPr lang="en-US"/>
          </a:p>
        </p:txBody>
      </p:sp>
      <p:sp>
        <p:nvSpPr>
          <p:cNvPr id="83976" name="Freeform 8"/>
          <p:cNvSpPr>
            <a:spLocks/>
          </p:cNvSpPr>
          <p:nvPr/>
        </p:nvSpPr>
        <p:spPr bwMode="auto">
          <a:xfrm rot="-3172564">
            <a:off x="7865269" y="24607"/>
            <a:ext cx="1165225" cy="2097087"/>
          </a:xfrm>
          <a:custGeom>
            <a:avLst/>
            <a:gdLst/>
            <a:ahLst/>
            <a:cxnLst>
              <a:cxn ang="0">
                <a:pos x="2293" y="0"/>
              </a:cxn>
              <a:cxn ang="0">
                <a:pos x="130" y="2835"/>
              </a:cxn>
              <a:cxn ang="0">
                <a:pos x="131" y="3201"/>
              </a:cxn>
              <a:cxn ang="0">
                <a:pos x="0" y="3633"/>
              </a:cxn>
              <a:cxn ang="0">
                <a:pos x="50" y="3703"/>
              </a:cxn>
              <a:cxn ang="0">
                <a:pos x="422" y="3352"/>
              </a:cxn>
              <a:cxn ang="0">
                <a:pos x="763" y="3220"/>
              </a:cxn>
              <a:cxn ang="0">
                <a:pos x="2911" y="428"/>
              </a:cxn>
              <a:cxn ang="0">
                <a:pos x="2589" y="96"/>
              </a:cxn>
              <a:cxn ang="0">
                <a:pos x="2293" y="0"/>
              </a:cxn>
              <a:cxn ang="0">
                <a:pos x="2293" y="0"/>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lnTo>
                  <a:pt x="2293" y="0"/>
                </a:lnTo>
                <a:close/>
              </a:path>
            </a:pathLst>
          </a:custGeom>
          <a:solidFill>
            <a:schemeClr val="folHlink"/>
          </a:solidFill>
          <a:ln w="9525">
            <a:noFill/>
            <a:round/>
            <a:headEnd/>
            <a:tailEnd/>
          </a:ln>
        </p:spPr>
        <p:txBody>
          <a:bodyPr/>
          <a:lstStyle/>
          <a:p>
            <a:pPr>
              <a:defRPr/>
            </a:pPr>
            <a:endParaRPr lang="en-US"/>
          </a:p>
        </p:txBody>
      </p:sp>
      <p:sp>
        <p:nvSpPr>
          <p:cNvPr id="83977" name="Freeform 9"/>
          <p:cNvSpPr>
            <a:spLocks/>
          </p:cNvSpPr>
          <p:nvPr/>
        </p:nvSpPr>
        <p:spPr bwMode="auto">
          <a:xfrm rot="-3172564">
            <a:off x="7831138" y="192088"/>
            <a:ext cx="1025525" cy="1571625"/>
          </a:xfrm>
          <a:custGeom>
            <a:avLst/>
            <a:gdLst/>
            <a:ahLst/>
            <a:cxnLst>
              <a:cxn ang="0">
                <a:pos x="0" y="2485"/>
              </a:cxn>
              <a:cxn ang="0">
                <a:pos x="432" y="2553"/>
              </a:cxn>
              <a:cxn ang="0">
                <a:pos x="736" y="2777"/>
              </a:cxn>
              <a:cxn ang="0">
                <a:pos x="2561" y="399"/>
              </a:cxn>
              <a:cxn ang="0">
                <a:pos x="2118" y="82"/>
              </a:cxn>
              <a:cxn ang="0">
                <a:pos x="1898" y="0"/>
              </a:cxn>
              <a:cxn ang="0">
                <a:pos x="0" y="2485"/>
              </a:cxn>
              <a:cxn ang="0">
                <a:pos x="0" y="2485"/>
              </a:cxn>
            </a:cxnLst>
            <a:rect l="0" t="0" r="r" b="b"/>
            <a:pathLst>
              <a:path w="2561" h="2777">
                <a:moveTo>
                  <a:pt x="0" y="2485"/>
                </a:moveTo>
                <a:lnTo>
                  <a:pt x="432" y="2553"/>
                </a:lnTo>
                <a:lnTo>
                  <a:pt x="736" y="2777"/>
                </a:lnTo>
                <a:lnTo>
                  <a:pt x="2561" y="399"/>
                </a:lnTo>
                <a:lnTo>
                  <a:pt x="2118" y="82"/>
                </a:lnTo>
                <a:lnTo>
                  <a:pt x="1898" y="0"/>
                </a:lnTo>
                <a:lnTo>
                  <a:pt x="0" y="2485"/>
                </a:lnTo>
                <a:lnTo>
                  <a:pt x="0" y="2485"/>
                </a:lnTo>
                <a:close/>
              </a:path>
            </a:pathLst>
          </a:custGeom>
          <a:solidFill>
            <a:schemeClr val="bg2"/>
          </a:solidFill>
          <a:ln w="9525">
            <a:noFill/>
            <a:round/>
            <a:headEnd/>
            <a:tailEnd/>
          </a:ln>
        </p:spPr>
        <p:txBody>
          <a:bodyPr/>
          <a:lstStyle/>
          <a:p>
            <a:pPr>
              <a:defRPr/>
            </a:pPr>
            <a:endParaRPr lang="en-US"/>
          </a:p>
        </p:txBody>
      </p:sp>
      <p:grpSp>
        <p:nvGrpSpPr>
          <p:cNvPr id="1034" name="Group 10"/>
          <p:cNvGrpSpPr>
            <a:grpSpLocks/>
          </p:cNvGrpSpPr>
          <p:nvPr/>
        </p:nvGrpSpPr>
        <p:grpSpPr bwMode="auto">
          <a:xfrm>
            <a:off x="7938" y="5540375"/>
            <a:ext cx="1784350" cy="1246188"/>
            <a:chOff x="5" y="3490"/>
            <a:chExt cx="1124" cy="785"/>
          </a:xfrm>
        </p:grpSpPr>
        <p:sp>
          <p:nvSpPr>
            <p:cNvPr id="83979" name="Freeform 11"/>
            <p:cNvSpPr>
              <a:spLocks/>
            </p:cNvSpPr>
            <p:nvPr userDrawn="1"/>
          </p:nvSpPr>
          <p:spPr bwMode="auto">
            <a:xfrm>
              <a:off x="24" y="3505"/>
              <a:ext cx="1089" cy="649"/>
            </a:xfrm>
            <a:custGeom>
              <a:avLst/>
              <a:gdLst/>
              <a:ahLst/>
              <a:cxnLst>
                <a:cxn ang="0">
                  <a:pos x="1587" y="1260"/>
                </a:cxn>
                <a:cxn ang="0">
                  <a:pos x="1420" y="1106"/>
                </a:cxn>
                <a:cxn ang="0">
                  <a:pos x="1331" y="477"/>
                </a:cxn>
                <a:cxn ang="0">
                  <a:pos x="2139" y="330"/>
                </a:cxn>
                <a:cxn ang="0">
                  <a:pos x="2177" y="203"/>
                </a:cxn>
                <a:cxn ang="0">
                  <a:pos x="2099" y="100"/>
                </a:cxn>
                <a:cxn ang="0">
                  <a:pos x="1276" y="211"/>
                </a:cxn>
                <a:cxn ang="0">
                  <a:pos x="1219" y="32"/>
                </a:cxn>
                <a:cxn ang="0">
                  <a:pos x="1085" y="0"/>
                </a:cxn>
                <a:cxn ang="0">
                  <a:pos x="958" y="28"/>
                </a:cxn>
                <a:cxn ang="0">
                  <a:pos x="888" y="106"/>
                </a:cxn>
                <a:cxn ang="0">
                  <a:pos x="937" y="285"/>
                </a:cxn>
                <a:cxn ang="0">
                  <a:pos x="660" y="441"/>
                </a:cxn>
                <a:cxn ang="0">
                  <a:pos x="983" y="473"/>
                </a:cxn>
                <a:cxn ang="0">
                  <a:pos x="1112" y="889"/>
                </a:cxn>
                <a:cxn ang="0">
                  <a:pos x="141" y="469"/>
                </a:cxn>
                <a:cxn ang="0">
                  <a:pos x="46" y="509"/>
                </a:cxn>
                <a:cxn ang="0">
                  <a:pos x="0" y="636"/>
                </a:cxn>
                <a:cxn ang="0">
                  <a:pos x="55" y="779"/>
                </a:cxn>
                <a:cxn ang="0">
                  <a:pos x="1139" y="1288"/>
                </a:cxn>
                <a:cxn ang="0">
                  <a:pos x="1378" y="1256"/>
                </a:cxn>
                <a:cxn ang="0">
                  <a:pos x="1570" y="1298"/>
                </a:cxn>
                <a:cxn ang="0">
                  <a:pos x="1587" y="1260"/>
                </a:cxn>
                <a:cxn ang="0">
                  <a:pos x="1587" y="1260"/>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lnTo>
                    <a:pt x="1587" y="1260"/>
                  </a:lnTo>
                  <a:close/>
                </a:path>
              </a:pathLst>
            </a:custGeom>
            <a:solidFill>
              <a:srgbClr val="F8F8F8"/>
            </a:solidFill>
            <a:ln w="9525">
              <a:noFill/>
              <a:round/>
              <a:headEnd/>
              <a:tailEnd/>
            </a:ln>
          </p:spPr>
          <p:txBody>
            <a:bodyPr/>
            <a:lstStyle/>
            <a:p>
              <a:pPr>
                <a:defRPr/>
              </a:pPr>
              <a:endParaRPr lang="en-US"/>
            </a:p>
          </p:txBody>
        </p:sp>
        <p:sp>
          <p:nvSpPr>
            <p:cNvPr id="83980" name="Freeform 12"/>
            <p:cNvSpPr>
              <a:spLocks/>
            </p:cNvSpPr>
            <p:nvPr userDrawn="1"/>
          </p:nvSpPr>
          <p:spPr bwMode="auto">
            <a:xfrm>
              <a:off x="1022" y="3582"/>
              <a:ext cx="71" cy="129"/>
            </a:xfrm>
            <a:custGeom>
              <a:avLst/>
              <a:gdLst/>
              <a:ahLst/>
              <a:cxnLst>
                <a:cxn ang="0">
                  <a:pos x="0" y="7"/>
                </a:cxn>
                <a:cxn ang="0">
                  <a:pos x="120" y="0"/>
                </a:cxn>
                <a:cxn ang="0">
                  <a:pos x="143" y="233"/>
                </a:cxn>
                <a:cxn ang="0">
                  <a:pos x="8" y="258"/>
                </a:cxn>
                <a:cxn ang="0">
                  <a:pos x="0" y="7"/>
                </a:cxn>
                <a:cxn ang="0">
                  <a:pos x="0" y="7"/>
                </a:cxn>
              </a:cxnLst>
              <a:rect l="0" t="0" r="r" b="b"/>
              <a:pathLst>
                <a:path w="143" h="258">
                  <a:moveTo>
                    <a:pt x="0" y="7"/>
                  </a:moveTo>
                  <a:lnTo>
                    <a:pt x="120" y="0"/>
                  </a:lnTo>
                  <a:lnTo>
                    <a:pt x="143" y="233"/>
                  </a:lnTo>
                  <a:lnTo>
                    <a:pt x="8" y="258"/>
                  </a:lnTo>
                  <a:lnTo>
                    <a:pt x="0" y="7"/>
                  </a:lnTo>
                  <a:lnTo>
                    <a:pt x="0" y="7"/>
                  </a:lnTo>
                  <a:close/>
                </a:path>
              </a:pathLst>
            </a:custGeom>
            <a:solidFill>
              <a:schemeClr val="accent1"/>
            </a:solidFill>
            <a:ln w="9525">
              <a:noFill/>
              <a:round/>
              <a:headEnd/>
              <a:tailEnd/>
            </a:ln>
          </p:spPr>
          <p:txBody>
            <a:bodyPr/>
            <a:lstStyle/>
            <a:p>
              <a:pPr>
                <a:defRPr/>
              </a:pPr>
              <a:endParaRPr lang="en-US"/>
            </a:p>
          </p:txBody>
        </p:sp>
        <p:sp>
          <p:nvSpPr>
            <p:cNvPr id="83981" name="Freeform 13"/>
            <p:cNvSpPr>
              <a:spLocks/>
            </p:cNvSpPr>
            <p:nvPr userDrawn="1"/>
          </p:nvSpPr>
          <p:spPr bwMode="auto">
            <a:xfrm>
              <a:off x="20" y="3774"/>
              <a:ext cx="792" cy="410"/>
            </a:xfrm>
            <a:custGeom>
              <a:avLst/>
              <a:gdLst/>
              <a:ahLst/>
              <a:cxnLst>
                <a:cxn ang="0">
                  <a:pos x="137" y="0"/>
                </a:cxn>
                <a:cxn ang="0">
                  <a:pos x="1331" y="519"/>
                </a:cxn>
                <a:cxn ang="0">
                  <a:pos x="1428" y="638"/>
                </a:cxn>
                <a:cxn ang="0">
                  <a:pos x="1586" y="792"/>
                </a:cxn>
                <a:cxn ang="0">
                  <a:pos x="1565" y="821"/>
                </a:cxn>
                <a:cxn ang="0">
                  <a:pos x="1350" y="787"/>
                </a:cxn>
                <a:cxn ang="0">
                  <a:pos x="1145" y="811"/>
                </a:cxn>
                <a:cxn ang="0">
                  <a:pos x="42" y="298"/>
                </a:cxn>
                <a:cxn ang="0">
                  <a:pos x="0" y="150"/>
                </a:cxn>
                <a:cxn ang="0">
                  <a:pos x="46" y="32"/>
                </a:cxn>
                <a:cxn ang="0">
                  <a:pos x="137" y="0"/>
                </a:cxn>
                <a:cxn ang="0">
                  <a:pos x="137" y="0"/>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lnTo>
                    <a:pt x="137" y="0"/>
                  </a:lnTo>
                  <a:close/>
                </a:path>
              </a:pathLst>
            </a:custGeom>
            <a:solidFill>
              <a:schemeClr val="tx2"/>
            </a:solidFill>
            <a:ln w="9525">
              <a:noFill/>
              <a:round/>
              <a:headEnd/>
              <a:tailEnd/>
            </a:ln>
          </p:spPr>
          <p:txBody>
            <a:bodyPr/>
            <a:lstStyle/>
            <a:p>
              <a:pPr>
                <a:defRPr/>
              </a:pPr>
              <a:endParaRPr lang="en-US"/>
            </a:p>
          </p:txBody>
        </p:sp>
        <p:sp>
          <p:nvSpPr>
            <p:cNvPr id="83982" name="Freeform 14"/>
            <p:cNvSpPr>
              <a:spLocks/>
            </p:cNvSpPr>
            <p:nvPr userDrawn="1"/>
          </p:nvSpPr>
          <p:spPr bwMode="auto">
            <a:xfrm>
              <a:off x="129" y="3808"/>
              <a:ext cx="525" cy="374"/>
            </a:xfrm>
            <a:custGeom>
              <a:avLst/>
              <a:gdLst/>
              <a:ahLst/>
              <a:cxnLst>
                <a:cxn ang="0">
                  <a:pos x="0" y="325"/>
                </a:cxn>
                <a:cxn ang="0">
                  <a:pos x="922" y="747"/>
                </a:cxn>
                <a:cxn ang="0">
                  <a:pos x="939" y="534"/>
                </a:cxn>
                <a:cxn ang="0">
                  <a:pos x="1049" y="422"/>
                </a:cxn>
                <a:cxn ang="0">
                  <a:pos x="78" y="0"/>
                </a:cxn>
                <a:cxn ang="0">
                  <a:pos x="0" y="127"/>
                </a:cxn>
                <a:cxn ang="0">
                  <a:pos x="0" y="325"/>
                </a:cxn>
                <a:cxn ang="0">
                  <a:pos x="0" y="325"/>
                </a:cxn>
              </a:cxnLst>
              <a:rect l="0" t="0" r="r" b="b"/>
              <a:pathLst>
                <a:path w="1049" h="747">
                  <a:moveTo>
                    <a:pt x="0" y="325"/>
                  </a:moveTo>
                  <a:lnTo>
                    <a:pt x="922" y="747"/>
                  </a:lnTo>
                  <a:lnTo>
                    <a:pt x="939" y="534"/>
                  </a:lnTo>
                  <a:lnTo>
                    <a:pt x="1049" y="422"/>
                  </a:lnTo>
                  <a:lnTo>
                    <a:pt x="78" y="0"/>
                  </a:lnTo>
                  <a:lnTo>
                    <a:pt x="0" y="127"/>
                  </a:lnTo>
                  <a:lnTo>
                    <a:pt x="0" y="325"/>
                  </a:lnTo>
                  <a:lnTo>
                    <a:pt x="0" y="325"/>
                  </a:lnTo>
                  <a:close/>
                </a:path>
              </a:pathLst>
            </a:custGeom>
            <a:solidFill>
              <a:schemeClr val="bg2"/>
            </a:solidFill>
            <a:ln w="9525">
              <a:noFill/>
              <a:round/>
              <a:headEnd/>
              <a:tailEnd/>
            </a:ln>
          </p:spPr>
          <p:txBody>
            <a:bodyPr/>
            <a:lstStyle/>
            <a:p>
              <a:pPr>
                <a:defRPr/>
              </a:pPr>
              <a:endParaRPr lang="en-US"/>
            </a:p>
          </p:txBody>
        </p:sp>
        <p:sp>
          <p:nvSpPr>
            <p:cNvPr id="83983" name="Freeform 15"/>
            <p:cNvSpPr>
              <a:spLocks/>
            </p:cNvSpPr>
            <p:nvPr userDrawn="1"/>
          </p:nvSpPr>
          <p:spPr bwMode="auto">
            <a:xfrm>
              <a:off x="485" y="3532"/>
              <a:ext cx="135" cy="121"/>
            </a:xfrm>
            <a:custGeom>
              <a:avLst/>
              <a:gdLst/>
              <a:ahLst/>
              <a:cxnLst>
                <a:cxn ang="0">
                  <a:pos x="0" y="28"/>
                </a:cxn>
                <a:cxn ang="0">
                  <a:pos x="160" y="0"/>
                </a:cxn>
                <a:cxn ang="0">
                  <a:pos x="251" y="36"/>
                </a:cxn>
                <a:cxn ang="0">
                  <a:pos x="272" y="139"/>
                </a:cxn>
                <a:cxn ang="0">
                  <a:pos x="164" y="146"/>
                </a:cxn>
                <a:cxn ang="0">
                  <a:pos x="32" y="241"/>
                </a:cxn>
                <a:cxn ang="0">
                  <a:pos x="0" y="28"/>
                </a:cxn>
                <a:cxn ang="0">
                  <a:pos x="0" y="28"/>
                </a:cxn>
              </a:cxnLst>
              <a:rect l="0" t="0" r="r" b="b"/>
              <a:pathLst>
                <a:path w="272" h="241">
                  <a:moveTo>
                    <a:pt x="0" y="28"/>
                  </a:moveTo>
                  <a:lnTo>
                    <a:pt x="160" y="0"/>
                  </a:lnTo>
                  <a:lnTo>
                    <a:pt x="251" y="36"/>
                  </a:lnTo>
                  <a:lnTo>
                    <a:pt x="272" y="139"/>
                  </a:lnTo>
                  <a:lnTo>
                    <a:pt x="164" y="146"/>
                  </a:lnTo>
                  <a:lnTo>
                    <a:pt x="32" y="241"/>
                  </a:lnTo>
                  <a:lnTo>
                    <a:pt x="0" y="28"/>
                  </a:lnTo>
                  <a:lnTo>
                    <a:pt x="0" y="28"/>
                  </a:lnTo>
                  <a:close/>
                </a:path>
              </a:pathLst>
            </a:custGeom>
            <a:solidFill>
              <a:schemeClr val="hlink"/>
            </a:solidFill>
            <a:ln w="9525">
              <a:noFill/>
              <a:round/>
              <a:headEnd/>
              <a:tailEnd/>
            </a:ln>
          </p:spPr>
          <p:txBody>
            <a:bodyPr/>
            <a:lstStyle/>
            <a:p>
              <a:pPr>
                <a:defRPr/>
              </a:pPr>
              <a:endParaRPr lang="en-US"/>
            </a:p>
          </p:txBody>
        </p:sp>
        <p:sp>
          <p:nvSpPr>
            <p:cNvPr id="83984" name="Freeform 16"/>
            <p:cNvSpPr>
              <a:spLocks/>
            </p:cNvSpPr>
            <p:nvPr userDrawn="1"/>
          </p:nvSpPr>
          <p:spPr bwMode="auto">
            <a:xfrm>
              <a:off x="641" y="4163"/>
              <a:ext cx="76" cy="112"/>
            </a:xfrm>
            <a:custGeom>
              <a:avLst/>
              <a:gdLst/>
              <a:ahLst/>
              <a:cxnLst>
                <a:cxn ang="0">
                  <a:pos x="152" y="4"/>
                </a:cxn>
                <a:cxn ang="0">
                  <a:pos x="152" y="224"/>
                </a:cxn>
                <a:cxn ang="0">
                  <a:pos x="0" y="8"/>
                </a:cxn>
                <a:cxn ang="0">
                  <a:pos x="72" y="0"/>
                </a:cxn>
                <a:cxn ang="0">
                  <a:pos x="152" y="4"/>
                </a:cxn>
                <a:cxn ang="0">
                  <a:pos x="152" y="4"/>
                </a:cxn>
              </a:cxnLst>
              <a:rect l="0" t="0" r="r" b="b"/>
              <a:pathLst>
                <a:path w="152" h="224">
                  <a:moveTo>
                    <a:pt x="152" y="4"/>
                  </a:moveTo>
                  <a:lnTo>
                    <a:pt x="152" y="224"/>
                  </a:lnTo>
                  <a:lnTo>
                    <a:pt x="0" y="8"/>
                  </a:lnTo>
                  <a:lnTo>
                    <a:pt x="72" y="0"/>
                  </a:lnTo>
                  <a:lnTo>
                    <a:pt x="152" y="4"/>
                  </a:lnTo>
                  <a:lnTo>
                    <a:pt x="152" y="4"/>
                  </a:lnTo>
                  <a:close/>
                </a:path>
              </a:pathLst>
            </a:custGeom>
            <a:solidFill>
              <a:schemeClr val="hlink"/>
            </a:solidFill>
            <a:ln w="9525">
              <a:noFill/>
              <a:round/>
              <a:headEnd/>
              <a:tailEnd/>
            </a:ln>
          </p:spPr>
          <p:txBody>
            <a:bodyPr/>
            <a:lstStyle/>
            <a:p>
              <a:pPr>
                <a:defRPr/>
              </a:pPr>
              <a:endParaRPr lang="en-US"/>
            </a:p>
          </p:txBody>
        </p:sp>
        <p:sp>
          <p:nvSpPr>
            <p:cNvPr id="83985" name="Freeform 17"/>
            <p:cNvSpPr>
              <a:spLocks/>
            </p:cNvSpPr>
            <p:nvPr userDrawn="1"/>
          </p:nvSpPr>
          <p:spPr bwMode="auto">
            <a:xfrm>
              <a:off x="504" y="3607"/>
              <a:ext cx="193" cy="383"/>
            </a:xfrm>
            <a:custGeom>
              <a:avLst/>
              <a:gdLst/>
              <a:ahLst/>
              <a:cxnLst>
                <a:cxn ang="0">
                  <a:pos x="0" y="80"/>
                </a:cxn>
                <a:cxn ang="0">
                  <a:pos x="87" y="0"/>
                </a:cxn>
                <a:cxn ang="0">
                  <a:pos x="232" y="6"/>
                </a:cxn>
                <a:cxn ang="0">
                  <a:pos x="386" y="764"/>
                </a:cxn>
                <a:cxn ang="0">
                  <a:pos x="279" y="720"/>
                </a:cxn>
                <a:cxn ang="0">
                  <a:pos x="152" y="677"/>
                </a:cxn>
                <a:cxn ang="0">
                  <a:pos x="0" y="80"/>
                </a:cxn>
                <a:cxn ang="0">
                  <a:pos x="0" y="80"/>
                </a:cxn>
              </a:cxnLst>
              <a:rect l="0" t="0" r="r" b="b"/>
              <a:pathLst>
                <a:path w="386" h="764">
                  <a:moveTo>
                    <a:pt x="0" y="80"/>
                  </a:moveTo>
                  <a:lnTo>
                    <a:pt x="87" y="0"/>
                  </a:lnTo>
                  <a:lnTo>
                    <a:pt x="232" y="6"/>
                  </a:lnTo>
                  <a:lnTo>
                    <a:pt x="386" y="764"/>
                  </a:lnTo>
                  <a:lnTo>
                    <a:pt x="279" y="720"/>
                  </a:lnTo>
                  <a:lnTo>
                    <a:pt x="152" y="677"/>
                  </a:lnTo>
                  <a:lnTo>
                    <a:pt x="0" y="80"/>
                  </a:lnTo>
                  <a:lnTo>
                    <a:pt x="0" y="80"/>
                  </a:lnTo>
                  <a:close/>
                </a:path>
              </a:pathLst>
            </a:custGeom>
            <a:solidFill>
              <a:schemeClr val="bg2"/>
            </a:solidFill>
            <a:ln w="9525">
              <a:noFill/>
              <a:round/>
              <a:headEnd/>
              <a:tailEnd/>
            </a:ln>
          </p:spPr>
          <p:txBody>
            <a:bodyPr/>
            <a:lstStyle/>
            <a:p>
              <a:pPr>
                <a:defRPr/>
              </a:pPr>
              <a:endParaRPr lang="en-US"/>
            </a:p>
          </p:txBody>
        </p:sp>
        <p:sp>
          <p:nvSpPr>
            <p:cNvPr id="83986" name="Freeform 18"/>
            <p:cNvSpPr>
              <a:spLocks/>
            </p:cNvSpPr>
            <p:nvPr userDrawn="1"/>
          </p:nvSpPr>
          <p:spPr bwMode="auto">
            <a:xfrm>
              <a:off x="668" y="3590"/>
              <a:ext cx="364" cy="174"/>
            </a:xfrm>
            <a:custGeom>
              <a:avLst/>
              <a:gdLst/>
              <a:ahLst/>
              <a:cxnLst>
                <a:cxn ang="0">
                  <a:pos x="692" y="0"/>
                </a:cxn>
                <a:cxn ang="0">
                  <a:pos x="0" y="106"/>
                </a:cxn>
                <a:cxn ang="0">
                  <a:pos x="28" y="348"/>
                </a:cxn>
                <a:cxn ang="0">
                  <a:pos x="715" y="237"/>
                </a:cxn>
                <a:cxn ang="0">
                  <a:pos x="728" y="43"/>
                </a:cxn>
                <a:cxn ang="0">
                  <a:pos x="692" y="0"/>
                </a:cxn>
                <a:cxn ang="0">
                  <a:pos x="692" y="0"/>
                </a:cxn>
              </a:cxnLst>
              <a:rect l="0" t="0" r="r" b="b"/>
              <a:pathLst>
                <a:path w="728" h="348">
                  <a:moveTo>
                    <a:pt x="692" y="0"/>
                  </a:moveTo>
                  <a:lnTo>
                    <a:pt x="0" y="106"/>
                  </a:lnTo>
                  <a:lnTo>
                    <a:pt x="28" y="348"/>
                  </a:lnTo>
                  <a:lnTo>
                    <a:pt x="715" y="237"/>
                  </a:lnTo>
                  <a:lnTo>
                    <a:pt x="728" y="43"/>
                  </a:lnTo>
                  <a:lnTo>
                    <a:pt x="692" y="0"/>
                  </a:lnTo>
                  <a:lnTo>
                    <a:pt x="692" y="0"/>
                  </a:lnTo>
                  <a:close/>
                </a:path>
              </a:pathLst>
            </a:custGeom>
            <a:solidFill>
              <a:schemeClr val="bg2"/>
            </a:solidFill>
            <a:ln w="9525">
              <a:noFill/>
              <a:round/>
              <a:headEnd/>
              <a:tailEnd/>
            </a:ln>
          </p:spPr>
          <p:txBody>
            <a:bodyPr/>
            <a:lstStyle/>
            <a:p>
              <a:pPr>
                <a:defRPr/>
              </a:pPr>
              <a:endParaRPr lang="en-US"/>
            </a:p>
          </p:txBody>
        </p:sp>
        <p:sp>
          <p:nvSpPr>
            <p:cNvPr id="83987" name="Freeform 19"/>
            <p:cNvSpPr>
              <a:spLocks/>
            </p:cNvSpPr>
            <p:nvPr userDrawn="1"/>
          </p:nvSpPr>
          <p:spPr bwMode="auto">
            <a:xfrm>
              <a:off x="347" y="3693"/>
              <a:ext cx="156" cy="67"/>
            </a:xfrm>
            <a:custGeom>
              <a:avLst/>
              <a:gdLst/>
              <a:ahLst/>
              <a:cxnLst>
                <a:cxn ang="0">
                  <a:pos x="272" y="0"/>
                </a:cxn>
                <a:cxn ang="0">
                  <a:pos x="0" y="78"/>
                </a:cxn>
                <a:cxn ang="0">
                  <a:pos x="312" y="135"/>
                </a:cxn>
                <a:cxn ang="0">
                  <a:pos x="272" y="0"/>
                </a:cxn>
                <a:cxn ang="0">
                  <a:pos x="272" y="0"/>
                </a:cxn>
              </a:cxnLst>
              <a:rect l="0" t="0" r="r" b="b"/>
              <a:pathLst>
                <a:path w="312" h="135">
                  <a:moveTo>
                    <a:pt x="272" y="0"/>
                  </a:moveTo>
                  <a:lnTo>
                    <a:pt x="0" y="78"/>
                  </a:lnTo>
                  <a:lnTo>
                    <a:pt x="312" y="135"/>
                  </a:lnTo>
                  <a:lnTo>
                    <a:pt x="272" y="0"/>
                  </a:lnTo>
                  <a:lnTo>
                    <a:pt x="272" y="0"/>
                  </a:lnTo>
                  <a:close/>
                </a:path>
              </a:pathLst>
            </a:custGeom>
            <a:solidFill>
              <a:schemeClr val="accent1"/>
            </a:solidFill>
            <a:ln w="9525">
              <a:noFill/>
              <a:round/>
              <a:headEnd/>
              <a:tailEnd/>
            </a:ln>
          </p:spPr>
          <p:txBody>
            <a:bodyPr/>
            <a:lstStyle/>
            <a:p>
              <a:pPr>
                <a:defRPr/>
              </a:pPr>
              <a:endParaRPr lang="en-US"/>
            </a:p>
          </p:txBody>
        </p:sp>
        <p:grpSp>
          <p:nvGrpSpPr>
            <p:cNvPr id="1060" name="Group 20"/>
            <p:cNvGrpSpPr>
              <a:grpSpLocks/>
            </p:cNvGrpSpPr>
            <p:nvPr userDrawn="1"/>
          </p:nvGrpSpPr>
          <p:grpSpPr bwMode="auto">
            <a:xfrm>
              <a:off x="5" y="3490"/>
              <a:ext cx="1124" cy="780"/>
              <a:chOff x="5" y="3490"/>
              <a:chExt cx="1124" cy="780"/>
            </a:xfrm>
          </p:grpSpPr>
          <p:grpSp>
            <p:nvGrpSpPr>
              <p:cNvPr id="1061" name="Group 21"/>
              <p:cNvGrpSpPr>
                <a:grpSpLocks/>
              </p:cNvGrpSpPr>
              <p:nvPr userDrawn="1"/>
            </p:nvGrpSpPr>
            <p:grpSpPr bwMode="auto">
              <a:xfrm>
                <a:off x="499" y="3562"/>
                <a:ext cx="548" cy="708"/>
                <a:chOff x="499" y="3562"/>
                <a:chExt cx="548" cy="708"/>
              </a:xfrm>
            </p:grpSpPr>
            <p:sp>
              <p:nvSpPr>
                <p:cNvPr id="83990" name="Freeform 22"/>
                <p:cNvSpPr>
                  <a:spLocks/>
                </p:cNvSpPr>
                <p:nvPr userDrawn="1"/>
              </p:nvSpPr>
              <p:spPr bwMode="auto">
                <a:xfrm>
                  <a:off x="499" y="3587"/>
                  <a:ext cx="157" cy="87"/>
                </a:xfrm>
                <a:custGeom>
                  <a:avLst/>
                  <a:gdLst/>
                  <a:ahLst/>
                  <a:cxnLst>
                    <a:cxn ang="0">
                      <a:pos x="0" y="107"/>
                    </a:cxn>
                    <a:cxn ang="0">
                      <a:pos x="114" y="10"/>
                    </a:cxn>
                    <a:cxn ang="0">
                      <a:pos x="213" y="0"/>
                    </a:cxn>
                    <a:cxn ang="0">
                      <a:pos x="292" y="27"/>
                    </a:cxn>
                    <a:cxn ang="0">
                      <a:pos x="313" y="91"/>
                    </a:cxn>
                    <a:cxn ang="0">
                      <a:pos x="167" y="67"/>
                    </a:cxn>
                    <a:cxn ang="0">
                      <a:pos x="74" y="101"/>
                    </a:cxn>
                    <a:cxn ang="0">
                      <a:pos x="13" y="175"/>
                    </a:cxn>
                    <a:cxn ang="0">
                      <a:pos x="0" y="107"/>
                    </a:cxn>
                    <a:cxn ang="0">
                      <a:pos x="0" y="107"/>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lnTo>
                        <a:pt x="0" y="107"/>
                      </a:lnTo>
                      <a:close/>
                    </a:path>
                  </a:pathLst>
                </a:custGeom>
                <a:solidFill>
                  <a:schemeClr val="accent2"/>
                </a:solidFill>
                <a:ln w="9525">
                  <a:noFill/>
                  <a:round/>
                  <a:headEnd/>
                  <a:tailEnd/>
                </a:ln>
              </p:spPr>
              <p:txBody>
                <a:bodyPr/>
                <a:lstStyle/>
                <a:p>
                  <a:pPr>
                    <a:defRPr/>
                  </a:pPr>
                  <a:endParaRPr lang="en-US"/>
                </a:p>
              </p:txBody>
            </p:sp>
            <p:sp>
              <p:nvSpPr>
                <p:cNvPr id="83991" name="Freeform 23"/>
                <p:cNvSpPr>
                  <a:spLocks/>
                </p:cNvSpPr>
                <p:nvPr userDrawn="1"/>
              </p:nvSpPr>
              <p:spPr bwMode="auto">
                <a:xfrm>
                  <a:off x="636" y="4137"/>
                  <a:ext cx="115" cy="133"/>
                </a:xfrm>
                <a:custGeom>
                  <a:avLst/>
                  <a:gdLst/>
                  <a:ahLst/>
                  <a:cxnLst>
                    <a:cxn ang="0">
                      <a:pos x="0" y="40"/>
                    </a:cxn>
                    <a:cxn ang="0">
                      <a:pos x="160" y="266"/>
                    </a:cxn>
                    <a:cxn ang="0">
                      <a:pos x="230" y="251"/>
                    </a:cxn>
                    <a:cxn ang="0">
                      <a:pos x="223" y="17"/>
                    </a:cxn>
                    <a:cxn ang="0">
                      <a:pos x="166" y="0"/>
                    </a:cxn>
                    <a:cxn ang="0">
                      <a:pos x="179" y="197"/>
                    </a:cxn>
                    <a:cxn ang="0">
                      <a:pos x="71" y="4"/>
                    </a:cxn>
                    <a:cxn ang="0">
                      <a:pos x="0" y="40"/>
                    </a:cxn>
                    <a:cxn ang="0">
                      <a:pos x="0" y="40"/>
                    </a:cxn>
                  </a:cxnLst>
                  <a:rect l="0" t="0" r="r" b="b"/>
                  <a:pathLst>
                    <a:path w="230" h="266">
                      <a:moveTo>
                        <a:pt x="0" y="40"/>
                      </a:moveTo>
                      <a:lnTo>
                        <a:pt x="160" y="266"/>
                      </a:lnTo>
                      <a:lnTo>
                        <a:pt x="230" y="251"/>
                      </a:lnTo>
                      <a:lnTo>
                        <a:pt x="223" y="17"/>
                      </a:lnTo>
                      <a:lnTo>
                        <a:pt x="166" y="0"/>
                      </a:lnTo>
                      <a:lnTo>
                        <a:pt x="179" y="197"/>
                      </a:lnTo>
                      <a:lnTo>
                        <a:pt x="71" y="4"/>
                      </a:lnTo>
                      <a:lnTo>
                        <a:pt x="0" y="40"/>
                      </a:lnTo>
                      <a:lnTo>
                        <a:pt x="0" y="40"/>
                      </a:lnTo>
                      <a:close/>
                    </a:path>
                  </a:pathLst>
                </a:custGeom>
                <a:solidFill>
                  <a:schemeClr val="accent2"/>
                </a:solidFill>
                <a:ln w="9525">
                  <a:noFill/>
                  <a:round/>
                  <a:headEnd/>
                  <a:tailEnd/>
                </a:ln>
              </p:spPr>
              <p:txBody>
                <a:bodyPr/>
                <a:lstStyle/>
                <a:p>
                  <a:pPr>
                    <a:defRPr/>
                  </a:pPr>
                  <a:endParaRPr lang="en-US"/>
                </a:p>
              </p:txBody>
            </p:sp>
            <p:sp>
              <p:nvSpPr>
                <p:cNvPr id="83992" name="Freeform 24"/>
                <p:cNvSpPr>
                  <a:spLocks/>
                </p:cNvSpPr>
                <p:nvPr userDrawn="1"/>
              </p:nvSpPr>
              <p:spPr bwMode="auto">
                <a:xfrm>
                  <a:off x="1004" y="3562"/>
                  <a:ext cx="43" cy="117"/>
                </a:xfrm>
                <a:custGeom>
                  <a:avLst/>
                  <a:gdLst/>
                  <a:ahLst/>
                  <a:cxnLst>
                    <a:cxn ang="0">
                      <a:pos x="0" y="19"/>
                    </a:cxn>
                    <a:cxn ang="0">
                      <a:pos x="36" y="93"/>
                    </a:cxn>
                    <a:cxn ang="0">
                      <a:pos x="44" y="154"/>
                    </a:cxn>
                    <a:cxn ang="0">
                      <a:pos x="27" y="234"/>
                    </a:cxn>
                    <a:cxn ang="0">
                      <a:pos x="80" y="220"/>
                    </a:cxn>
                    <a:cxn ang="0">
                      <a:pos x="87" y="116"/>
                    </a:cxn>
                    <a:cxn ang="0">
                      <a:pos x="46" y="0"/>
                    </a:cxn>
                    <a:cxn ang="0">
                      <a:pos x="0" y="19"/>
                    </a:cxn>
                    <a:cxn ang="0">
                      <a:pos x="0" y="19"/>
                    </a:cxn>
                  </a:cxnLst>
                  <a:rect l="0" t="0" r="r" b="b"/>
                  <a:pathLst>
                    <a:path w="87" h="234">
                      <a:moveTo>
                        <a:pt x="0" y="19"/>
                      </a:moveTo>
                      <a:lnTo>
                        <a:pt x="36" y="93"/>
                      </a:lnTo>
                      <a:lnTo>
                        <a:pt x="44" y="154"/>
                      </a:lnTo>
                      <a:lnTo>
                        <a:pt x="27" y="234"/>
                      </a:lnTo>
                      <a:lnTo>
                        <a:pt x="80" y="220"/>
                      </a:lnTo>
                      <a:lnTo>
                        <a:pt x="87" y="116"/>
                      </a:lnTo>
                      <a:lnTo>
                        <a:pt x="46" y="0"/>
                      </a:lnTo>
                      <a:lnTo>
                        <a:pt x="0" y="19"/>
                      </a:lnTo>
                      <a:lnTo>
                        <a:pt x="0" y="19"/>
                      </a:lnTo>
                      <a:close/>
                    </a:path>
                  </a:pathLst>
                </a:custGeom>
                <a:solidFill>
                  <a:schemeClr val="accent2"/>
                </a:solidFill>
                <a:ln w="9525">
                  <a:noFill/>
                  <a:round/>
                  <a:headEnd/>
                  <a:tailEnd/>
                </a:ln>
              </p:spPr>
              <p:txBody>
                <a:bodyPr/>
                <a:lstStyle/>
                <a:p>
                  <a:pPr>
                    <a:defRPr/>
                  </a:pPr>
                  <a:endParaRPr lang="en-US"/>
                </a:p>
              </p:txBody>
            </p:sp>
          </p:grpSp>
          <p:sp>
            <p:nvSpPr>
              <p:cNvPr id="83993" name="Freeform 25"/>
              <p:cNvSpPr>
                <a:spLocks/>
              </p:cNvSpPr>
              <p:nvPr userDrawn="1"/>
            </p:nvSpPr>
            <p:spPr bwMode="auto">
              <a:xfrm>
                <a:off x="76" y="3732"/>
                <a:ext cx="595" cy="250"/>
              </a:xfrm>
              <a:custGeom>
                <a:avLst/>
                <a:gdLst/>
                <a:ahLst/>
                <a:cxnLst>
                  <a:cxn ang="0">
                    <a:pos x="100" y="0"/>
                  </a:cxn>
                  <a:cxn ang="0">
                    <a:pos x="1190" y="490"/>
                  </a:cxn>
                  <a:cxn ang="0">
                    <a:pos x="1076" y="500"/>
                  </a:cxn>
                  <a:cxn ang="0">
                    <a:pos x="0" y="27"/>
                  </a:cxn>
                  <a:cxn ang="0">
                    <a:pos x="100" y="0"/>
                  </a:cxn>
                  <a:cxn ang="0">
                    <a:pos x="100" y="0"/>
                  </a:cxn>
                </a:cxnLst>
                <a:rect l="0" t="0" r="r" b="b"/>
                <a:pathLst>
                  <a:path w="1190" h="500">
                    <a:moveTo>
                      <a:pt x="100" y="0"/>
                    </a:moveTo>
                    <a:lnTo>
                      <a:pt x="1190" y="490"/>
                    </a:lnTo>
                    <a:lnTo>
                      <a:pt x="1076" y="500"/>
                    </a:lnTo>
                    <a:lnTo>
                      <a:pt x="0" y="27"/>
                    </a:lnTo>
                    <a:lnTo>
                      <a:pt x="100" y="0"/>
                    </a:lnTo>
                    <a:lnTo>
                      <a:pt x="100" y="0"/>
                    </a:lnTo>
                    <a:close/>
                  </a:path>
                </a:pathLst>
              </a:custGeom>
              <a:solidFill>
                <a:schemeClr val="accent2"/>
              </a:solidFill>
              <a:ln w="9525">
                <a:noFill/>
                <a:round/>
                <a:headEnd/>
                <a:tailEnd/>
              </a:ln>
            </p:spPr>
            <p:txBody>
              <a:bodyPr/>
              <a:lstStyle/>
              <a:p>
                <a:pPr>
                  <a:defRPr/>
                </a:pPr>
                <a:endParaRPr lang="en-US"/>
              </a:p>
            </p:txBody>
          </p:sp>
          <p:sp>
            <p:nvSpPr>
              <p:cNvPr id="83994" name="Freeform 26"/>
              <p:cNvSpPr>
                <a:spLocks/>
              </p:cNvSpPr>
              <p:nvPr userDrawn="1"/>
            </p:nvSpPr>
            <p:spPr bwMode="auto">
              <a:xfrm>
                <a:off x="260" y="3886"/>
                <a:ext cx="244" cy="148"/>
              </a:xfrm>
              <a:custGeom>
                <a:avLst/>
                <a:gdLst/>
                <a:ahLst/>
                <a:cxnLst>
                  <a:cxn ang="0">
                    <a:pos x="14" y="34"/>
                  </a:cxn>
                  <a:cxn ang="0">
                    <a:pos x="160" y="66"/>
                  </a:cxn>
                  <a:cxn ang="0">
                    <a:pos x="324" y="137"/>
                  </a:cxn>
                  <a:cxn ang="0">
                    <a:pos x="440" y="243"/>
                  </a:cxn>
                  <a:cxn ang="0">
                    <a:pos x="326" y="230"/>
                  </a:cxn>
                  <a:cxn ang="0">
                    <a:pos x="139" y="146"/>
                  </a:cxn>
                  <a:cxn ang="0">
                    <a:pos x="50" y="80"/>
                  </a:cxn>
                  <a:cxn ang="0">
                    <a:pos x="107" y="163"/>
                  </a:cxn>
                  <a:cxn ang="0">
                    <a:pos x="272" y="270"/>
                  </a:cxn>
                  <a:cxn ang="0">
                    <a:pos x="466" y="296"/>
                  </a:cxn>
                  <a:cxn ang="0">
                    <a:pos x="489" y="224"/>
                  </a:cxn>
                  <a:cxn ang="0">
                    <a:pos x="394" y="120"/>
                  </a:cxn>
                  <a:cxn ang="0">
                    <a:pos x="170" y="17"/>
                  </a:cxn>
                  <a:cxn ang="0">
                    <a:pos x="0" y="0"/>
                  </a:cxn>
                  <a:cxn ang="0">
                    <a:pos x="14" y="34"/>
                  </a:cxn>
                  <a:cxn ang="0">
                    <a:pos x="14" y="34"/>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lnTo>
                      <a:pt x="14" y="34"/>
                    </a:lnTo>
                    <a:close/>
                  </a:path>
                </a:pathLst>
              </a:custGeom>
              <a:solidFill>
                <a:schemeClr val="accent2"/>
              </a:solidFill>
              <a:ln w="9525">
                <a:noFill/>
                <a:round/>
                <a:headEnd/>
                <a:tailEnd/>
              </a:ln>
            </p:spPr>
            <p:txBody>
              <a:bodyPr/>
              <a:lstStyle/>
              <a:p>
                <a:pPr>
                  <a:defRPr/>
                </a:pPr>
                <a:endParaRPr lang="en-US"/>
              </a:p>
            </p:txBody>
          </p:sp>
          <p:sp>
            <p:nvSpPr>
              <p:cNvPr id="83995" name="Freeform 27"/>
              <p:cNvSpPr>
                <a:spLocks/>
              </p:cNvSpPr>
              <p:nvPr userDrawn="1"/>
            </p:nvSpPr>
            <p:spPr bwMode="auto">
              <a:xfrm>
                <a:off x="565" y="3680"/>
                <a:ext cx="107" cy="238"/>
              </a:xfrm>
              <a:custGeom>
                <a:avLst/>
                <a:gdLst/>
                <a:ahLst/>
                <a:cxnLst>
                  <a:cxn ang="0">
                    <a:pos x="24" y="0"/>
                  </a:cxn>
                  <a:cxn ang="0">
                    <a:pos x="91" y="25"/>
                  </a:cxn>
                  <a:cxn ang="0">
                    <a:pos x="80" y="192"/>
                  </a:cxn>
                  <a:cxn ang="0">
                    <a:pos x="106" y="327"/>
                  </a:cxn>
                  <a:cxn ang="0">
                    <a:pos x="213" y="451"/>
                  </a:cxn>
                  <a:cxn ang="0">
                    <a:pos x="97" y="478"/>
                  </a:cxn>
                  <a:cxn ang="0">
                    <a:pos x="30" y="344"/>
                  </a:cxn>
                  <a:cxn ang="0">
                    <a:pos x="0" y="57"/>
                  </a:cxn>
                  <a:cxn ang="0">
                    <a:pos x="24" y="0"/>
                  </a:cxn>
                  <a:cxn ang="0">
                    <a:pos x="24" y="0"/>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lnTo>
                      <a:pt x="24" y="0"/>
                    </a:lnTo>
                    <a:close/>
                  </a:path>
                </a:pathLst>
              </a:custGeom>
              <a:solidFill>
                <a:schemeClr val="accent2"/>
              </a:solidFill>
              <a:ln w="9525">
                <a:noFill/>
                <a:round/>
                <a:headEnd/>
                <a:tailEnd/>
              </a:ln>
            </p:spPr>
            <p:txBody>
              <a:bodyPr/>
              <a:lstStyle/>
              <a:p>
                <a:pPr>
                  <a:defRPr/>
                </a:pPr>
                <a:endParaRPr lang="en-US"/>
              </a:p>
            </p:txBody>
          </p:sp>
          <p:grpSp>
            <p:nvGrpSpPr>
              <p:cNvPr id="1065" name="Group 28"/>
              <p:cNvGrpSpPr>
                <a:grpSpLocks/>
              </p:cNvGrpSpPr>
              <p:nvPr userDrawn="1"/>
            </p:nvGrpSpPr>
            <p:grpSpPr bwMode="auto">
              <a:xfrm>
                <a:off x="5" y="3490"/>
                <a:ext cx="1124" cy="678"/>
                <a:chOff x="5" y="3490"/>
                <a:chExt cx="1124" cy="678"/>
              </a:xfrm>
            </p:grpSpPr>
            <p:sp>
              <p:nvSpPr>
                <p:cNvPr id="83997" name="Freeform 29"/>
                <p:cNvSpPr>
                  <a:spLocks/>
                </p:cNvSpPr>
                <p:nvPr userDrawn="1"/>
              </p:nvSpPr>
              <p:spPr bwMode="auto">
                <a:xfrm>
                  <a:off x="669" y="4048"/>
                  <a:ext cx="75" cy="87"/>
                </a:xfrm>
                <a:custGeom>
                  <a:avLst/>
                  <a:gdLst/>
                  <a:ahLst/>
                  <a:cxnLst>
                    <a:cxn ang="0">
                      <a:pos x="110" y="0"/>
                    </a:cxn>
                    <a:cxn ang="0">
                      <a:pos x="40" y="66"/>
                    </a:cxn>
                    <a:cxn ang="0">
                      <a:pos x="0" y="173"/>
                    </a:cxn>
                    <a:cxn ang="0">
                      <a:pos x="80" y="160"/>
                    </a:cxn>
                    <a:cxn ang="0">
                      <a:pos x="103" y="84"/>
                    </a:cxn>
                    <a:cxn ang="0">
                      <a:pos x="150" y="27"/>
                    </a:cxn>
                    <a:cxn ang="0">
                      <a:pos x="110" y="0"/>
                    </a:cxn>
                    <a:cxn ang="0">
                      <a:pos x="110" y="0"/>
                    </a:cxn>
                  </a:cxnLst>
                  <a:rect l="0" t="0" r="r" b="b"/>
                  <a:pathLst>
                    <a:path w="150" h="173">
                      <a:moveTo>
                        <a:pt x="110" y="0"/>
                      </a:moveTo>
                      <a:lnTo>
                        <a:pt x="40" y="66"/>
                      </a:lnTo>
                      <a:lnTo>
                        <a:pt x="0" y="173"/>
                      </a:lnTo>
                      <a:lnTo>
                        <a:pt x="80" y="160"/>
                      </a:lnTo>
                      <a:lnTo>
                        <a:pt x="103" y="84"/>
                      </a:lnTo>
                      <a:lnTo>
                        <a:pt x="150" y="27"/>
                      </a:lnTo>
                      <a:lnTo>
                        <a:pt x="110" y="0"/>
                      </a:lnTo>
                      <a:lnTo>
                        <a:pt x="110" y="0"/>
                      </a:lnTo>
                      <a:close/>
                    </a:path>
                  </a:pathLst>
                </a:custGeom>
                <a:solidFill>
                  <a:schemeClr val="accent2"/>
                </a:solidFill>
                <a:ln w="9525">
                  <a:noFill/>
                  <a:round/>
                  <a:headEnd/>
                  <a:tailEnd/>
                </a:ln>
              </p:spPr>
              <p:txBody>
                <a:bodyPr/>
                <a:lstStyle/>
                <a:p>
                  <a:pPr>
                    <a:defRPr/>
                  </a:pPr>
                  <a:endParaRPr lang="en-US"/>
                </a:p>
              </p:txBody>
            </p:sp>
            <p:sp>
              <p:nvSpPr>
                <p:cNvPr id="83998" name="Freeform 30"/>
                <p:cNvSpPr>
                  <a:spLocks/>
                </p:cNvSpPr>
                <p:nvPr userDrawn="1"/>
              </p:nvSpPr>
              <p:spPr bwMode="auto">
                <a:xfrm>
                  <a:off x="5" y="3728"/>
                  <a:ext cx="842" cy="440"/>
                </a:xfrm>
                <a:custGeom>
                  <a:avLst/>
                  <a:gdLst/>
                  <a:ahLst/>
                  <a:cxnLst>
                    <a:cxn ang="0">
                      <a:pos x="156" y="0"/>
                    </a:cxn>
                    <a:cxn ang="0">
                      <a:pos x="63" y="52"/>
                    </a:cxn>
                    <a:cxn ang="0">
                      <a:pos x="0" y="208"/>
                    </a:cxn>
                    <a:cxn ang="0">
                      <a:pos x="67" y="358"/>
                    </a:cxn>
                    <a:cxn ang="0">
                      <a:pos x="1182" y="867"/>
                    </a:cxn>
                    <a:cxn ang="0">
                      <a:pos x="1422" y="835"/>
                    </a:cxn>
                    <a:cxn ang="0">
                      <a:pos x="1616" y="880"/>
                    </a:cxn>
                    <a:cxn ang="0">
                      <a:pos x="1684" y="808"/>
                    </a:cxn>
                    <a:cxn ang="0">
                      <a:pos x="1502" y="664"/>
                    </a:cxn>
                    <a:cxn ang="0">
                      <a:pos x="1428" y="512"/>
                    </a:cxn>
                    <a:cxn ang="0">
                      <a:pos x="1369" y="527"/>
                    </a:cxn>
                    <a:cxn ang="0">
                      <a:pos x="1439" y="664"/>
                    </a:cxn>
                    <a:cxn ang="0">
                      <a:pos x="1578" y="810"/>
                    </a:cxn>
                    <a:cxn ang="0">
                      <a:pos x="1413" y="787"/>
                    </a:cxn>
                    <a:cxn ang="0">
                      <a:pos x="1219" y="814"/>
                    </a:cxn>
                    <a:cxn ang="0">
                      <a:pos x="1255" y="650"/>
                    </a:cxn>
                    <a:cxn ang="0">
                      <a:pos x="1338" y="538"/>
                    </a:cxn>
                    <a:cxn ang="0">
                      <a:pos x="1241" y="552"/>
                    </a:cxn>
                    <a:cxn ang="0">
                      <a:pos x="1165" y="658"/>
                    </a:cxn>
                    <a:cxn ang="0">
                      <a:pos x="1139" y="791"/>
                    </a:cxn>
                    <a:cxn ang="0">
                      <a:pos x="107" y="310"/>
                    </a:cxn>
                    <a:cxn ang="0">
                      <a:pos x="80" y="215"/>
                    </a:cxn>
                    <a:cxn ang="0">
                      <a:pos x="103" y="95"/>
                    </a:cxn>
                    <a:cxn ang="0">
                      <a:pos x="217" y="0"/>
                    </a:cxn>
                    <a:cxn ang="0">
                      <a:pos x="156" y="0"/>
                    </a:cxn>
                    <a:cxn ang="0">
                      <a:pos x="156" y="0"/>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lnTo>
                        <a:pt x="156" y="0"/>
                      </a:lnTo>
                      <a:close/>
                    </a:path>
                  </a:pathLst>
                </a:custGeom>
                <a:solidFill>
                  <a:schemeClr val="accent2"/>
                </a:solidFill>
                <a:ln w="9525">
                  <a:noFill/>
                  <a:round/>
                  <a:headEnd/>
                  <a:tailEnd/>
                </a:ln>
              </p:spPr>
              <p:txBody>
                <a:bodyPr/>
                <a:lstStyle/>
                <a:p>
                  <a:pPr>
                    <a:defRPr/>
                  </a:pPr>
                  <a:endParaRPr lang="en-US"/>
                </a:p>
              </p:txBody>
            </p:sp>
            <p:sp>
              <p:nvSpPr>
                <p:cNvPr id="83999" name="Freeform 31"/>
                <p:cNvSpPr>
                  <a:spLocks/>
                </p:cNvSpPr>
                <p:nvPr userDrawn="1"/>
              </p:nvSpPr>
              <p:spPr bwMode="auto">
                <a:xfrm>
                  <a:off x="106" y="3770"/>
                  <a:ext cx="80" cy="167"/>
                </a:xfrm>
                <a:custGeom>
                  <a:avLst/>
                  <a:gdLst/>
                  <a:ahLst/>
                  <a:cxnLst>
                    <a:cxn ang="0">
                      <a:pos x="116" y="0"/>
                    </a:cxn>
                    <a:cxn ang="0">
                      <a:pos x="19" y="106"/>
                    </a:cxn>
                    <a:cxn ang="0">
                      <a:pos x="0" y="230"/>
                    </a:cxn>
                    <a:cxn ang="0">
                      <a:pos x="33" y="314"/>
                    </a:cxn>
                    <a:cxn ang="0">
                      <a:pos x="94" y="335"/>
                    </a:cxn>
                    <a:cxn ang="0">
                      <a:pos x="76" y="154"/>
                    </a:cxn>
                    <a:cxn ang="0">
                      <a:pos x="160" y="17"/>
                    </a:cxn>
                    <a:cxn ang="0">
                      <a:pos x="116" y="0"/>
                    </a:cxn>
                    <a:cxn ang="0">
                      <a:pos x="116" y="0"/>
                    </a:cxn>
                  </a:cxnLst>
                  <a:rect l="0" t="0" r="r" b="b"/>
                  <a:pathLst>
                    <a:path w="160" h="335">
                      <a:moveTo>
                        <a:pt x="116" y="0"/>
                      </a:moveTo>
                      <a:lnTo>
                        <a:pt x="19" y="106"/>
                      </a:lnTo>
                      <a:lnTo>
                        <a:pt x="0" y="230"/>
                      </a:lnTo>
                      <a:lnTo>
                        <a:pt x="33" y="314"/>
                      </a:lnTo>
                      <a:lnTo>
                        <a:pt x="94" y="335"/>
                      </a:lnTo>
                      <a:lnTo>
                        <a:pt x="76" y="154"/>
                      </a:lnTo>
                      <a:lnTo>
                        <a:pt x="160" y="17"/>
                      </a:lnTo>
                      <a:lnTo>
                        <a:pt x="116" y="0"/>
                      </a:lnTo>
                      <a:lnTo>
                        <a:pt x="116" y="0"/>
                      </a:lnTo>
                      <a:close/>
                    </a:path>
                  </a:pathLst>
                </a:custGeom>
                <a:solidFill>
                  <a:schemeClr val="accent2"/>
                </a:solidFill>
                <a:ln w="9525">
                  <a:noFill/>
                  <a:round/>
                  <a:headEnd/>
                  <a:tailEnd/>
                </a:ln>
              </p:spPr>
              <p:txBody>
                <a:bodyPr/>
                <a:lstStyle/>
                <a:p>
                  <a:pPr>
                    <a:defRPr/>
                  </a:pPr>
                  <a:endParaRPr lang="en-US"/>
                </a:p>
              </p:txBody>
            </p:sp>
            <p:sp>
              <p:nvSpPr>
                <p:cNvPr id="84000" name="Freeform 32"/>
                <p:cNvSpPr>
                  <a:spLocks/>
                </p:cNvSpPr>
                <p:nvPr userDrawn="1"/>
              </p:nvSpPr>
              <p:spPr bwMode="auto">
                <a:xfrm>
                  <a:off x="449" y="3490"/>
                  <a:ext cx="322" cy="594"/>
                </a:xfrm>
                <a:custGeom>
                  <a:avLst/>
                  <a:gdLst/>
                  <a:ahLst/>
                  <a:cxnLst>
                    <a:cxn ang="0">
                      <a:pos x="218" y="896"/>
                    </a:cxn>
                    <a:cxn ang="0">
                      <a:pos x="0" y="124"/>
                    </a:cxn>
                    <a:cxn ang="0">
                      <a:pos x="81" y="38"/>
                    </a:cxn>
                    <a:cxn ang="0">
                      <a:pos x="258" y="0"/>
                    </a:cxn>
                    <a:cxn ang="0">
                      <a:pos x="399" y="57"/>
                    </a:cxn>
                    <a:cxn ang="0">
                      <a:pos x="642" y="1188"/>
                    </a:cxn>
                    <a:cxn ang="0">
                      <a:pos x="555" y="1091"/>
                    </a:cxn>
                    <a:cxn ang="0">
                      <a:pos x="355" y="97"/>
                    </a:cxn>
                    <a:cxn ang="0">
                      <a:pos x="226" y="61"/>
                    </a:cxn>
                    <a:cxn ang="0">
                      <a:pos x="119" y="74"/>
                    </a:cxn>
                    <a:cxn ang="0">
                      <a:pos x="76" y="141"/>
                    </a:cxn>
                    <a:cxn ang="0">
                      <a:pos x="306" y="924"/>
                    </a:cxn>
                    <a:cxn ang="0">
                      <a:pos x="218" y="896"/>
                    </a:cxn>
                    <a:cxn ang="0">
                      <a:pos x="218" y="896"/>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lnTo>
                        <a:pt x="218" y="896"/>
                      </a:lnTo>
                      <a:close/>
                    </a:path>
                  </a:pathLst>
                </a:custGeom>
                <a:solidFill>
                  <a:schemeClr val="accent2"/>
                </a:solidFill>
                <a:ln w="9525">
                  <a:noFill/>
                  <a:round/>
                  <a:headEnd/>
                  <a:tailEnd/>
                </a:ln>
              </p:spPr>
              <p:txBody>
                <a:bodyPr/>
                <a:lstStyle/>
                <a:p>
                  <a:pPr>
                    <a:defRPr/>
                  </a:pPr>
                  <a:endParaRPr lang="en-US"/>
                </a:p>
              </p:txBody>
            </p:sp>
            <p:sp>
              <p:nvSpPr>
                <p:cNvPr id="84001" name="Freeform 33"/>
                <p:cNvSpPr>
                  <a:spLocks/>
                </p:cNvSpPr>
                <p:nvPr userDrawn="1"/>
              </p:nvSpPr>
              <p:spPr bwMode="auto">
                <a:xfrm>
                  <a:off x="578" y="3650"/>
                  <a:ext cx="96" cy="252"/>
                </a:xfrm>
                <a:custGeom>
                  <a:avLst/>
                  <a:gdLst/>
                  <a:ahLst/>
                  <a:cxnLst>
                    <a:cxn ang="0">
                      <a:pos x="0" y="27"/>
                    </a:cxn>
                    <a:cxn ang="0">
                      <a:pos x="76" y="194"/>
                    </a:cxn>
                    <a:cxn ang="0">
                      <a:pos x="113" y="318"/>
                    </a:cxn>
                    <a:cxn ang="0">
                      <a:pos x="116" y="504"/>
                    </a:cxn>
                    <a:cxn ang="0">
                      <a:pos x="192" y="504"/>
                    </a:cxn>
                    <a:cxn ang="0">
                      <a:pos x="187" y="360"/>
                    </a:cxn>
                    <a:cxn ang="0">
                      <a:pos x="162" y="208"/>
                    </a:cxn>
                    <a:cxn ang="0">
                      <a:pos x="99" y="59"/>
                    </a:cxn>
                    <a:cxn ang="0">
                      <a:pos x="63" y="0"/>
                    </a:cxn>
                    <a:cxn ang="0">
                      <a:pos x="0" y="27"/>
                    </a:cxn>
                    <a:cxn ang="0">
                      <a:pos x="0" y="27"/>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lnTo>
                        <a:pt x="0" y="27"/>
                      </a:lnTo>
                      <a:close/>
                    </a:path>
                  </a:pathLst>
                </a:custGeom>
                <a:solidFill>
                  <a:schemeClr val="accent2"/>
                </a:solidFill>
                <a:ln w="9525">
                  <a:noFill/>
                  <a:round/>
                  <a:headEnd/>
                  <a:tailEnd/>
                </a:ln>
              </p:spPr>
              <p:txBody>
                <a:bodyPr/>
                <a:lstStyle/>
                <a:p>
                  <a:pPr>
                    <a:defRPr/>
                  </a:pPr>
                  <a:endParaRPr lang="en-US"/>
                </a:p>
              </p:txBody>
            </p:sp>
            <p:sp>
              <p:nvSpPr>
                <p:cNvPr id="84002" name="Freeform 34"/>
                <p:cNvSpPr>
                  <a:spLocks/>
                </p:cNvSpPr>
                <p:nvPr userDrawn="1"/>
              </p:nvSpPr>
              <p:spPr bwMode="auto">
                <a:xfrm>
                  <a:off x="328" y="3630"/>
                  <a:ext cx="195" cy="135"/>
                </a:xfrm>
                <a:custGeom>
                  <a:avLst/>
                  <a:gdLst/>
                  <a:ahLst/>
                  <a:cxnLst>
                    <a:cxn ang="0">
                      <a:pos x="297" y="0"/>
                    </a:cxn>
                    <a:cxn ang="0">
                      <a:pos x="257" y="17"/>
                    </a:cxn>
                    <a:cxn ang="0">
                      <a:pos x="253" y="66"/>
                    </a:cxn>
                    <a:cxn ang="0">
                      <a:pos x="0" y="169"/>
                    </a:cxn>
                    <a:cxn ang="0">
                      <a:pos x="0" y="222"/>
                    </a:cxn>
                    <a:cxn ang="0">
                      <a:pos x="284" y="226"/>
                    </a:cxn>
                    <a:cxn ang="0">
                      <a:pos x="320" y="269"/>
                    </a:cxn>
                    <a:cxn ang="0">
                      <a:pos x="390" y="266"/>
                    </a:cxn>
                    <a:cxn ang="0">
                      <a:pos x="383" y="190"/>
                    </a:cxn>
                    <a:cxn ang="0">
                      <a:pos x="116" y="176"/>
                    </a:cxn>
                    <a:cxn ang="0">
                      <a:pos x="333" y="89"/>
                    </a:cxn>
                    <a:cxn ang="0">
                      <a:pos x="297" y="0"/>
                    </a:cxn>
                    <a:cxn ang="0">
                      <a:pos x="297" y="0"/>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lnTo>
                        <a:pt x="297" y="0"/>
                      </a:lnTo>
                      <a:close/>
                    </a:path>
                  </a:pathLst>
                </a:custGeom>
                <a:solidFill>
                  <a:schemeClr val="accent2"/>
                </a:solidFill>
                <a:ln w="9525">
                  <a:noFill/>
                  <a:round/>
                  <a:headEnd/>
                  <a:tailEnd/>
                </a:ln>
              </p:spPr>
              <p:txBody>
                <a:bodyPr/>
                <a:lstStyle/>
                <a:p>
                  <a:pPr>
                    <a:defRPr/>
                  </a:pPr>
                  <a:endParaRPr lang="en-US"/>
                </a:p>
              </p:txBody>
            </p:sp>
            <p:sp>
              <p:nvSpPr>
                <p:cNvPr id="84003" name="Freeform 35"/>
                <p:cNvSpPr>
                  <a:spLocks/>
                </p:cNvSpPr>
                <p:nvPr userDrawn="1"/>
              </p:nvSpPr>
              <p:spPr bwMode="auto">
                <a:xfrm>
                  <a:off x="658" y="3538"/>
                  <a:ext cx="471" cy="212"/>
                </a:xfrm>
                <a:custGeom>
                  <a:avLst/>
                  <a:gdLst/>
                  <a:ahLst/>
                  <a:cxnLst>
                    <a:cxn ang="0">
                      <a:pos x="0" y="131"/>
                    </a:cxn>
                    <a:cxn ang="0">
                      <a:pos x="863" y="0"/>
                    </a:cxn>
                    <a:cxn ang="0">
                      <a:pos x="926" y="78"/>
                    </a:cxn>
                    <a:cxn ang="0">
                      <a:pos x="941" y="181"/>
                    </a:cxn>
                    <a:cxn ang="0">
                      <a:pos x="903" y="282"/>
                    </a:cxn>
                    <a:cxn ang="0">
                      <a:pos x="57" y="424"/>
                    </a:cxn>
                    <a:cxn ang="0">
                      <a:pos x="53" y="384"/>
                    </a:cxn>
                    <a:cxn ang="0">
                      <a:pos x="863" y="242"/>
                    </a:cxn>
                    <a:cxn ang="0">
                      <a:pos x="893" y="145"/>
                    </a:cxn>
                    <a:cxn ang="0">
                      <a:pos x="840" y="57"/>
                    </a:cxn>
                    <a:cxn ang="0">
                      <a:pos x="0" y="185"/>
                    </a:cxn>
                    <a:cxn ang="0">
                      <a:pos x="0" y="131"/>
                    </a:cxn>
                    <a:cxn ang="0">
                      <a:pos x="0" y="131"/>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lnTo>
                        <a:pt x="0" y="131"/>
                      </a:lnTo>
                      <a:close/>
                    </a:path>
                  </a:pathLst>
                </a:custGeom>
                <a:solidFill>
                  <a:schemeClr val="accent2"/>
                </a:solidFill>
                <a:ln w="9525">
                  <a:noFill/>
                  <a:round/>
                  <a:headEnd/>
                  <a:tailEnd/>
                </a:ln>
              </p:spPr>
              <p:txBody>
                <a:bodyPr/>
                <a:lstStyle/>
                <a:p>
                  <a:pPr>
                    <a:defRPr/>
                  </a:pPr>
                  <a:endParaRPr lang="en-US"/>
                </a:p>
              </p:txBody>
            </p:sp>
            <p:sp>
              <p:nvSpPr>
                <p:cNvPr id="84004" name="Freeform 36"/>
                <p:cNvSpPr>
                  <a:spLocks/>
                </p:cNvSpPr>
                <p:nvPr userDrawn="1"/>
              </p:nvSpPr>
              <p:spPr bwMode="auto">
                <a:xfrm>
                  <a:off x="717" y="3606"/>
                  <a:ext cx="245" cy="86"/>
                </a:xfrm>
                <a:custGeom>
                  <a:avLst/>
                  <a:gdLst/>
                  <a:ahLst/>
                  <a:cxnLst>
                    <a:cxn ang="0">
                      <a:pos x="0" y="126"/>
                    </a:cxn>
                    <a:cxn ang="0">
                      <a:pos x="66" y="173"/>
                    </a:cxn>
                    <a:cxn ang="0">
                      <a:pos x="222" y="166"/>
                    </a:cxn>
                    <a:cxn ang="0">
                      <a:pos x="418" y="116"/>
                    </a:cxn>
                    <a:cxn ang="0">
                      <a:pos x="488" y="42"/>
                    </a:cxn>
                    <a:cxn ang="0">
                      <a:pos x="443" y="2"/>
                    </a:cxn>
                    <a:cxn ang="0">
                      <a:pos x="253" y="0"/>
                    </a:cxn>
                    <a:cxn ang="0">
                      <a:pos x="110" y="12"/>
                    </a:cxn>
                    <a:cxn ang="0">
                      <a:pos x="15" y="76"/>
                    </a:cxn>
                    <a:cxn ang="0">
                      <a:pos x="112" y="95"/>
                    </a:cxn>
                    <a:cxn ang="0">
                      <a:pos x="275" y="53"/>
                    </a:cxn>
                    <a:cxn ang="0">
                      <a:pos x="416" y="53"/>
                    </a:cxn>
                    <a:cxn ang="0">
                      <a:pos x="268" y="110"/>
                    </a:cxn>
                    <a:cxn ang="0">
                      <a:pos x="142" y="126"/>
                    </a:cxn>
                    <a:cxn ang="0">
                      <a:pos x="0" y="126"/>
                    </a:cxn>
                    <a:cxn ang="0">
                      <a:pos x="0" y="126"/>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lnTo>
                        <a:pt x="0" y="126"/>
                      </a:lnTo>
                      <a:close/>
                    </a:path>
                  </a:pathLst>
                </a:custGeom>
                <a:solidFill>
                  <a:schemeClr val="accent2"/>
                </a:solidFill>
                <a:ln w="9525">
                  <a:noFill/>
                  <a:round/>
                  <a:headEnd/>
                  <a:tailEnd/>
                </a:ln>
              </p:spPr>
              <p:txBody>
                <a:bodyPr/>
                <a:lstStyle/>
                <a:p>
                  <a:pPr>
                    <a:defRPr/>
                  </a:pPr>
                  <a:endParaRPr lang="en-US"/>
                </a:p>
              </p:txBody>
            </p:sp>
          </p:grpSp>
        </p:grpSp>
      </p:grpSp>
      <p:grpSp>
        <p:nvGrpSpPr>
          <p:cNvPr id="1035" name="Group 37"/>
          <p:cNvGrpSpPr>
            <a:grpSpLocks/>
          </p:cNvGrpSpPr>
          <p:nvPr/>
        </p:nvGrpSpPr>
        <p:grpSpPr bwMode="auto">
          <a:xfrm>
            <a:off x="8680450" y="2116138"/>
            <a:ext cx="385763" cy="4308475"/>
            <a:chOff x="5468" y="1333"/>
            <a:chExt cx="243" cy="2714"/>
          </a:xfrm>
        </p:grpSpPr>
        <p:sp>
          <p:nvSpPr>
            <p:cNvPr id="84006" name="Freeform 38"/>
            <p:cNvSpPr>
              <a:spLocks/>
            </p:cNvSpPr>
            <p:nvPr userDrawn="1"/>
          </p:nvSpPr>
          <p:spPr bwMode="auto">
            <a:xfrm flipH="1">
              <a:off x="5468" y="2620"/>
              <a:ext cx="205" cy="1427"/>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a:p>
          </p:txBody>
        </p:sp>
        <p:sp>
          <p:nvSpPr>
            <p:cNvPr id="84007" name="Freeform 39"/>
            <p:cNvSpPr>
              <a:spLocks/>
            </p:cNvSpPr>
            <p:nvPr userDrawn="1"/>
          </p:nvSpPr>
          <p:spPr bwMode="auto">
            <a:xfrm flipH="1">
              <a:off x="5506" y="1333"/>
              <a:ext cx="205" cy="1633"/>
            </a:xfrm>
            <a:custGeom>
              <a:avLst/>
              <a:gdLst/>
              <a:ahLst/>
              <a:cxnLst>
                <a:cxn ang="0">
                  <a:pos x="692" y="3156"/>
                </a:cxn>
                <a:cxn ang="0">
                  <a:pos x="380" y="2945"/>
                </a:cxn>
                <a:cxn ang="0">
                  <a:pos x="319" y="2783"/>
                </a:cxn>
                <a:cxn ang="0">
                  <a:pos x="371" y="2542"/>
                </a:cxn>
                <a:cxn ang="0">
                  <a:pos x="591" y="2251"/>
                </a:cxn>
                <a:cxn ang="0">
                  <a:pos x="641" y="2070"/>
                </a:cxn>
                <a:cxn ang="0">
                  <a:pos x="591" y="1948"/>
                </a:cxn>
                <a:cxn ang="0">
                  <a:pos x="401" y="1859"/>
                </a:cxn>
                <a:cxn ang="0">
                  <a:pos x="361" y="1747"/>
                </a:cxn>
                <a:cxn ang="0">
                  <a:pos x="430" y="1587"/>
                </a:cxn>
                <a:cxn ang="0">
                  <a:pos x="741" y="1156"/>
                </a:cxn>
                <a:cxn ang="0">
                  <a:pos x="772" y="945"/>
                </a:cxn>
                <a:cxn ang="0">
                  <a:pos x="692" y="713"/>
                </a:cxn>
                <a:cxn ang="0">
                  <a:pos x="430" y="603"/>
                </a:cxn>
                <a:cxn ang="0">
                  <a:pos x="200" y="422"/>
                </a:cxn>
                <a:cxn ang="0">
                  <a:pos x="0" y="0"/>
                </a:cxn>
                <a:cxn ang="0">
                  <a:pos x="29" y="382"/>
                </a:cxn>
                <a:cxn ang="0">
                  <a:pos x="179" y="612"/>
                </a:cxn>
                <a:cxn ang="0">
                  <a:pos x="380" y="753"/>
                </a:cxn>
                <a:cxn ang="0">
                  <a:pos x="601" y="833"/>
                </a:cxn>
                <a:cxn ang="0">
                  <a:pos x="612" y="1044"/>
                </a:cxn>
                <a:cxn ang="0">
                  <a:pos x="500" y="1266"/>
                </a:cxn>
                <a:cxn ang="0">
                  <a:pos x="240" y="1658"/>
                </a:cxn>
                <a:cxn ang="0">
                  <a:pos x="230" y="1909"/>
                </a:cxn>
                <a:cxn ang="0">
                  <a:pos x="471" y="2049"/>
                </a:cxn>
                <a:cxn ang="0">
                  <a:pos x="460" y="2180"/>
                </a:cxn>
                <a:cxn ang="0">
                  <a:pos x="249" y="2452"/>
                </a:cxn>
                <a:cxn ang="0">
                  <a:pos x="160" y="2713"/>
                </a:cxn>
                <a:cxn ang="0">
                  <a:pos x="240" y="2994"/>
                </a:cxn>
                <a:cxn ang="0">
                  <a:pos x="430" y="3144"/>
                </a:cxn>
                <a:cxn ang="0">
                  <a:pos x="671" y="3266"/>
                </a:cxn>
                <a:cxn ang="0">
                  <a:pos x="692" y="3156"/>
                </a:cxn>
                <a:cxn ang="0">
                  <a:pos x="692" y="3156"/>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lnTo>
                    <a:pt x="692" y="3156"/>
                  </a:lnTo>
                  <a:close/>
                </a:path>
              </a:pathLst>
            </a:custGeom>
            <a:solidFill>
              <a:schemeClr val="folHlink"/>
            </a:solidFill>
            <a:ln w="9525">
              <a:noFill/>
              <a:round/>
              <a:headEnd/>
              <a:tailEnd/>
            </a:ln>
          </p:spPr>
          <p:txBody>
            <a:bodyPr/>
            <a:lstStyle/>
            <a:p>
              <a:pPr>
                <a:defRPr/>
              </a:pPr>
              <a:endParaRPr lang="en-US"/>
            </a:p>
          </p:txBody>
        </p:sp>
      </p:grpSp>
      <p:grpSp>
        <p:nvGrpSpPr>
          <p:cNvPr id="1036" name="Group 40"/>
          <p:cNvGrpSpPr>
            <a:grpSpLocks/>
          </p:cNvGrpSpPr>
          <p:nvPr/>
        </p:nvGrpSpPr>
        <p:grpSpPr bwMode="auto">
          <a:xfrm>
            <a:off x="7318375" y="90488"/>
            <a:ext cx="2133600" cy="1911350"/>
            <a:chOff x="4610" y="57"/>
            <a:chExt cx="1344" cy="1204"/>
          </a:xfrm>
        </p:grpSpPr>
        <p:grpSp>
          <p:nvGrpSpPr>
            <p:cNvPr id="1037" name="Group 41"/>
            <p:cNvGrpSpPr>
              <a:grpSpLocks/>
            </p:cNvGrpSpPr>
            <p:nvPr userDrawn="1"/>
          </p:nvGrpSpPr>
          <p:grpSpPr bwMode="auto">
            <a:xfrm>
              <a:off x="4610" y="57"/>
              <a:ext cx="1344" cy="1204"/>
              <a:chOff x="4610" y="57"/>
              <a:chExt cx="1344" cy="1204"/>
            </a:xfrm>
          </p:grpSpPr>
          <p:sp>
            <p:nvSpPr>
              <p:cNvPr id="84010" name="Freeform 42"/>
              <p:cNvSpPr>
                <a:spLocks/>
              </p:cNvSpPr>
              <p:nvPr userDrawn="1"/>
            </p:nvSpPr>
            <p:spPr bwMode="auto">
              <a:xfrm rot="-3172564">
                <a:off x="5430" y="1086"/>
                <a:ext cx="62" cy="288"/>
              </a:xfrm>
              <a:custGeom>
                <a:avLst/>
                <a:gdLst/>
                <a:ahLst/>
                <a:cxnLst>
                  <a:cxn ang="0">
                    <a:pos x="123" y="9"/>
                  </a:cxn>
                  <a:cxn ang="0">
                    <a:pos x="131" y="342"/>
                  </a:cxn>
                  <a:cxn ang="0">
                    <a:pos x="0" y="806"/>
                  </a:cxn>
                  <a:cxn ang="0">
                    <a:pos x="79" y="789"/>
                  </a:cxn>
                  <a:cxn ang="0">
                    <a:pos x="218" y="376"/>
                  </a:cxn>
                  <a:cxn ang="0">
                    <a:pos x="245" y="0"/>
                  </a:cxn>
                  <a:cxn ang="0">
                    <a:pos x="123" y="9"/>
                  </a:cxn>
                  <a:cxn ang="0">
                    <a:pos x="123" y="9"/>
                  </a:cxn>
                </a:cxnLst>
                <a:rect l="0" t="0" r="r" b="b"/>
                <a:pathLst>
                  <a:path w="245" h="806">
                    <a:moveTo>
                      <a:pt x="123" y="9"/>
                    </a:moveTo>
                    <a:lnTo>
                      <a:pt x="131" y="342"/>
                    </a:lnTo>
                    <a:lnTo>
                      <a:pt x="0" y="806"/>
                    </a:lnTo>
                    <a:lnTo>
                      <a:pt x="79" y="789"/>
                    </a:lnTo>
                    <a:lnTo>
                      <a:pt x="218" y="376"/>
                    </a:lnTo>
                    <a:lnTo>
                      <a:pt x="245" y="0"/>
                    </a:lnTo>
                    <a:lnTo>
                      <a:pt x="123" y="9"/>
                    </a:lnTo>
                    <a:lnTo>
                      <a:pt x="123" y="9"/>
                    </a:lnTo>
                    <a:close/>
                  </a:path>
                </a:pathLst>
              </a:custGeom>
              <a:solidFill>
                <a:schemeClr val="accent2"/>
              </a:solidFill>
              <a:ln w="9525">
                <a:noFill/>
                <a:round/>
                <a:headEnd/>
                <a:tailEnd/>
              </a:ln>
            </p:spPr>
            <p:txBody>
              <a:bodyPr/>
              <a:lstStyle/>
              <a:p>
                <a:pPr>
                  <a:defRPr/>
                </a:pPr>
                <a:endParaRPr lang="en-US"/>
              </a:p>
            </p:txBody>
          </p:sp>
          <p:grpSp>
            <p:nvGrpSpPr>
              <p:cNvPr id="1040" name="Group 43"/>
              <p:cNvGrpSpPr>
                <a:grpSpLocks/>
              </p:cNvGrpSpPr>
              <p:nvPr userDrawn="1"/>
            </p:nvGrpSpPr>
            <p:grpSpPr bwMode="auto">
              <a:xfrm>
                <a:off x="4610" y="57"/>
                <a:ext cx="1344" cy="985"/>
                <a:chOff x="4610" y="57"/>
                <a:chExt cx="1344" cy="985"/>
              </a:xfrm>
            </p:grpSpPr>
            <p:sp>
              <p:nvSpPr>
                <p:cNvPr id="84012" name="Freeform 44"/>
                <p:cNvSpPr>
                  <a:spLocks/>
                </p:cNvSpPr>
                <p:nvPr userDrawn="1"/>
              </p:nvSpPr>
              <p:spPr bwMode="auto">
                <a:xfrm rot="-3172564">
                  <a:off x="4966" y="71"/>
                  <a:ext cx="153" cy="125"/>
                </a:xfrm>
                <a:custGeom>
                  <a:avLst/>
                  <a:gdLst/>
                  <a:ahLst/>
                  <a:cxnLst>
                    <a:cxn ang="0">
                      <a:pos x="0" y="0"/>
                    </a:cxn>
                    <a:cxn ang="0">
                      <a:pos x="298" y="184"/>
                    </a:cxn>
                    <a:cxn ang="0">
                      <a:pos x="500" y="349"/>
                    </a:cxn>
                    <a:cxn ang="0">
                      <a:pos x="604" y="140"/>
                    </a:cxn>
                    <a:cxn ang="0">
                      <a:pos x="359" y="9"/>
                    </a:cxn>
                    <a:cxn ang="0">
                      <a:pos x="464" y="184"/>
                    </a:cxn>
                    <a:cxn ang="0">
                      <a:pos x="131" y="17"/>
                    </a:cxn>
                    <a:cxn ang="0">
                      <a:pos x="0" y="0"/>
                    </a:cxn>
                    <a:cxn ang="0">
                      <a:pos x="0" y="0"/>
                    </a:cxn>
                  </a:cxnLst>
                  <a:rect l="0" t="0" r="r" b="b"/>
                  <a:pathLst>
                    <a:path w="604" h="349">
                      <a:moveTo>
                        <a:pt x="0" y="0"/>
                      </a:moveTo>
                      <a:lnTo>
                        <a:pt x="298" y="184"/>
                      </a:lnTo>
                      <a:lnTo>
                        <a:pt x="500" y="349"/>
                      </a:lnTo>
                      <a:lnTo>
                        <a:pt x="604" y="140"/>
                      </a:lnTo>
                      <a:lnTo>
                        <a:pt x="359" y="9"/>
                      </a:lnTo>
                      <a:lnTo>
                        <a:pt x="464" y="184"/>
                      </a:lnTo>
                      <a:lnTo>
                        <a:pt x="131" y="17"/>
                      </a:lnTo>
                      <a:lnTo>
                        <a:pt x="0" y="0"/>
                      </a:lnTo>
                      <a:lnTo>
                        <a:pt x="0" y="0"/>
                      </a:lnTo>
                      <a:close/>
                    </a:path>
                  </a:pathLst>
                </a:custGeom>
                <a:solidFill>
                  <a:schemeClr val="accent2"/>
                </a:solidFill>
                <a:ln w="9525">
                  <a:noFill/>
                  <a:round/>
                  <a:headEnd/>
                  <a:tailEnd/>
                </a:ln>
              </p:spPr>
              <p:txBody>
                <a:bodyPr/>
                <a:lstStyle/>
                <a:p>
                  <a:pPr>
                    <a:defRPr/>
                  </a:pPr>
                  <a:endParaRPr lang="en-US"/>
                </a:p>
              </p:txBody>
            </p:sp>
            <p:sp>
              <p:nvSpPr>
                <p:cNvPr id="84013" name="Freeform 45"/>
                <p:cNvSpPr>
                  <a:spLocks/>
                </p:cNvSpPr>
                <p:nvPr userDrawn="1"/>
              </p:nvSpPr>
              <p:spPr bwMode="auto">
                <a:xfrm rot="-3172564">
                  <a:off x="5055" y="325"/>
                  <a:ext cx="269" cy="438"/>
                </a:xfrm>
                <a:custGeom>
                  <a:avLst/>
                  <a:gdLst/>
                  <a:ahLst/>
                  <a:cxnLst>
                    <a:cxn ang="0">
                      <a:pos x="741" y="129"/>
                    </a:cxn>
                    <a:cxn ang="0">
                      <a:pos x="485" y="352"/>
                    </a:cxn>
                    <a:cxn ang="0">
                      <a:pos x="163" y="762"/>
                    </a:cxn>
                    <a:cxn ang="0">
                      <a:pos x="0" y="1101"/>
                    </a:cxn>
                    <a:cxn ang="0">
                      <a:pos x="59" y="1230"/>
                    </a:cxn>
                    <a:cxn ang="0">
                      <a:pos x="262" y="1201"/>
                    </a:cxn>
                    <a:cxn ang="0">
                      <a:pos x="578" y="914"/>
                    </a:cxn>
                    <a:cxn ang="0">
                      <a:pos x="876" y="534"/>
                    </a:cxn>
                    <a:cxn ang="0">
                      <a:pos x="1034" y="270"/>
                    </a:cxn>
                    <a:cxn ang="0">
                      <a:pos x="1064" y="84"/>
                    </a:cxn>
                    <a:cxn ang="0">
                      <a:pos x="977" y="0"/>
                    </a:cxn>
                    <a:cxn ang="0">
                      <a:pos x="836" y="65"/>
                    </a:cxn>
                    <a:cxn ang="0">
                      <a:pos x="969" y="107"/>
                    </a:cxn>
                    <a:cxn ang="0">
                      <a:pos x="876" y="352"/>
                    </a:cxn>
                    <a:cxn ang="0">
                      <a:pos x="690" y="656"/>
                    </a:cxn>
                    <a:cxn ang="0">
                      <a:pos x="350" y="1008"/>
                    </a:cxn>
                    <a:cxn ang="0">
                      <a:pos x="116" y="1114"/>
                    </a:cxn>
                    <a:cxn ang="0">
                      <a:pos x="135" y="943"/>
                    </a:cxn>
                    <a:cxn ang="0">
                      <a:pos x="437" y="504"/>
                    </a:cxn>
                    <a:cxn ang="0">
                      <a:pos x="831" y="118"/>
                    </a:cxn>
                    <a:cxn ang="0">
                      <a:pos x="741" y="129"/>
                    </a:cxn>
                    <a:cxn ang="0">
                      <a:pos x="741" y="129"/>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lnTo>
                        <a:pt x="741" y="129"/>
                      </a:lnTo>
                      <a:close/>
                    </a:path>
                  </a:pathLst>
                </a:custGeom>
                <a:solidFill>
                  <a:schemeClr val="accent2"/>
                </a:solidFill>
                <a:ln w="9525">
                  <a:noFill/>
                  <a:round/>
                  <a:headEnd/>
                  <a:tailEnd/>
                </a:ln>
              </p:spPr>
              <p:txBody>
                <a:bodyPr/>
                <a:lstStyle/>
                <a:p>
                  <a:pPr>
                    <a:defRPr/>
                  </a:pPr>
                  <a:endParaRPr lang="en-US"/>
                </a:p>
              </p:txBody>
            </p:sp>
            <p:sp>
              <p:nvSpPr>
                <p:cNvPr id="84014" name="Freeform 46"/>
                <p:cNvSpPr>
                  <a:spLocks/>
                </p:cNvSpPr>
                <p:nvPr userDrawn="1"/>
              </p:nvSpPr>
              <p:spPr bwMode="auto">
                <a:xfrm rot="-3172564">
                  <a:off x="4865" y="175"/>
                  <a:ext cx="505" cy="898"/>
                </a:xfrm>
                <a:custGeom>
                  <a:avLst/>
                  <a:gdLst/>
                  <a:ahLst/>
                  <a:cxnLst>
                    <a:cxn ang="0">
                      <a:pos x="1941" y="0"/>
                    </a:cxn>
                    <a:cxn ang="0">
                      <a:pos x="0" y="2521"/>
                    </a:cxn>
                    <a:cxn ang="0">
                      <a:pos x="192" y="2450"/>
                    </a:cxn>
                    <a:cxn ang="0">
                      <a:pos x="2002" y="61"/>
                    </a:cxn>
                    <a:cxn ang="0">
                      <a:pos x="1941" y="0"/>
                    </a:cxn>
                    <a:cxn ang="0">
                      <a:pos x="1941" y="0"/>
                    </a:cxn>
                  </a:cxnLst>
                  <a:rect l="0" t="0" r="r" b="b"/>
                  <a:pathLst>
                    <a:path w="2002" h="2521">
                      <a:moveTo>
                        <a:pt x="1941" y="0"/>
                      </a:moveTo>
                      <a:lnTo>
                        <a:pt x="0" y="2521"/>
                      </a:lnTo>
                      <a:lnTo>
                        <a:pt x="192" y="2450"/>
                      </a:lnTo>
                      <a:lnTo>
                        <a:pt x="2002" y="61"/>
                      </a:lnTo>
                      <a:lnTo>
                        <a:pt x="1941" y="0"/>
                      </a:lnTo>
                      <a:lnTo>
                        <a:pt x="1941" y="0"/>
                      </a:lnTo>
                      <a:close/>
                    </a:path>
                  </a:pathLst>
                </a:custGeom>
                <a:solidFill>
                  <a:schemeClr val="accent2"/>
                </a:solidFill>
                <a:ln w="9525">
                  <a:noFill/>
                  <a:round/>
                  <a:headEnd/>
                  <a:tailEnd/>
                </a:ln>
              </p:spPr>
              <p:txBody>
                <a:bodyPr/>
                <a:lstStyle/>
                <a:p>
                  <a:pPr>
                    <a:defRPr/>
                  </a:pPr>
                  <a:endParaRPr lang="en-US"/>
                </a:p>
              </p:txBody>
            </p:sp>
            <p:sp>
              <p:nvSpPr>
                <p:cNvPr id="84015" name="Freeform 47"/>
                <p:cNvSpPr>
                  <a:spLocks/>
                </p:cNvSpPr>
                <p:nvPr userDrawn="1"/>
              </p:nvSpPr>
              <p:spPr bwMode="auto">
                <a:xfrm rot="-3172564">
                  <a:off x="4903" y="-19"/>
                  <a:ext cx="758" cy="1344"/>
                </a:xfrm>
                <a:custGeom>
                  <a:avLst/>
                  <a:gdLst/>
                  <a:ahLst/>
                  <a:cxnLst>
                    <a:cxn ang="0">
                      <a:pos x="95" y="2844"/>
                    </a:cxn>
                    <a:cxn ang="0">
                      <a:pos x="394" y="2834"/>
                    </a:cxn>
                    <a:cxn ang="0">
                      <a:pos x="821" y="3009"/>
                    </a:cxn>
                    <a:cxn ang="0">
                      <a:pos x="681" y="2817"/>
                    </a:cxn>
                    <a:cxn ang="0">
                      <a:pos x="367" y="2703"/>
                    </a:cxn>
                    <a:cxn ang="0">
                      <a:pos x="637" y="2720"/>
                    </a:cxn>
                    <a:cxn ang="0">
                      <a:pos x="979" y="2870"/>
                    </a:cxn>
                    <a:cxn ang="0">
                      <a:pos x="2859" y="420"/>
                    </a:cxn>
                    <a:cxn ang="0">
                      <a:pos x="2578" y="148"/>
                    </a:cxn>
                    <a:cxn ang="0">
                      <a:pos x="2308" y="0"/>
                    </a:cxn>
                    <a:cxn ang="0">
                      <a:pos x="2692" y="78"/>
                    </a:cxn>
                    <a:cxn ang="0">
                      <a:pos x="3007" y="428"/>
                    </a:cxn>
                    <a:cxn ang="0">
                      <a:pos x="831" y="3273"/>
                    </a:cxn>
                    <a:cxn ang="0">
                      <a:pos x="481" y="3412"/>
                    </a:cxn>
                    <a:cxn ang="0">
                      <a:pos x="105" y="3771"/>
                    </a:cxn>
                    <a:cxn ang="0">
                      <a:pos x="0" y="3667"/>
                    </a:cxn>
                    <a:cxn ang="0">
                      <a:pos x="131" y="3631"/>
                    </a:cxn>
                    <a:cxn ang="0">
                      <a:pos x="376" y="3385"/>
                    </a:cxn>
                    <a:cxn ang="0">
                      <a:pos x="165" y="3273"/>
                    </a:cxn>
                    <a:cxn ang="0">
                      <a:pos x="165" y="3176"/>
                    </a:cxn>
                    <a:cxn ang="0">
                      <a:pos x="411" y="3298"/>
                    </a:cxn>
                    <a:cxn ang="0">
                      <a:pos x="411" y="3186"/>
                    </a:cxn>
                    <a:cxn ang="0">
                      <a:pos x="603" y="3220"/>
                    </a:cxn>
                    <a:cxn ang="0">
                      <a:pos x="428" y="3079"/>
                    </a:cxn>
                    <a:cxn ang="0">
                      <a:pos x="629" y="3062"/>
                    </a:cxn>
                    <a:cxn ang="0">
                      <a:pos x="95" y="2844"/>
                    </a:cxn>
                    <a:cxn ang="0">
                      <a:pos x="95" y="2844"/>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lnTo>
                        <a:pt x="95" y="2844"/>
                      </a:lnTo>
                      <a:close/>
                    </a:path>
                  </a:pathLst>
                </a:custGeom>
                <a:solidFill>
                  <a:schemeClr val="accent2"/>
                </a:solidFill>
                <a:ln w="9525">
                  <a:noFill/>
                  <a:round/>
                  <a:headEnd/>
                  <a:tailEnd/>
                </a:ln>
              </p:spPr>
              <p:txBody>
                <a:bodyPr/>
                <a:lstStyle/>
                <a:p>
                  <a:pPr>
                    <a:defRPr/>
                  </a:pPr>
                  <a:endParaRPr lang="en-US"/>
                </a:p>
              </p:txBody>
            </p:sp>
            <p:sp>
              <p:nvSpPr>
                <p:cNvPr id="84016" name="Freeform 48"/>
                <p:cNvSpPr>
                  <a:spLocks/>
                </p:cNvSpPr>
                <p:nvPr userDrawn="1"/>
              </p:nvSpPr>
              <p:spPr bwMode="auto">
                <a:xfrm rot="-3172564">
                  <a:off x="5304" y="890"/>
                  <a:ext cx="169" cy="122"/>
                </a:xfrm>
                <a:custGeom>
                  <a:avLst/>
                  <a:gdLst/>
                  <a:ahLst/>
                  <a:cxnLst>
                    <a:cxn ang="0">
                      <a:pos x="0" y="80"/>
                    </a:cxn>
                    <a:cxn ang="0">
                      <a:pos x="255" y="106"/>
                    </a:cxn>
                    <a:cxn ang="0">
                      <a:pos x="639" y="342"/>
                    </a:cxn>
                    <a:cxn ang="0">
                      <a:pos x="673" y="289"/>
                    </a:cxn>
                    <a:cxn ang="0">
                      <a:pos x="447" y="114"/>
                    </a:cxn>
                    <a:cxn ang="0">
                      <a:pos x="26" y="0"/>
                    </a:cxn>
                    <a:cxn ang="0">
                      <a:pos x="0" y="80"/>
                    </a:cxn>
                    <a:cxn ang="0">
                      <a:pos x="0" y="80"/>
                    </a:cxn>
                  </a:cxnLst>
                  <a:rect l="0" t="0" r="r" b="b"/>
                  <a:pathLst>
                    <a:path w="673" h="342">
                      <a:moveTo>
                        <a:pt x="0" y="80"/>
                      </a:moveTo>
                      <a:lnTo>
                        <a:pt x="255" y="106"/>
                      </a:lnTo>
                      <a:lnTo>
                        <a:pt x="639" y="342"/>
                      </a:lnTo>
                      <a:lnTo>
                        <a:pt x="673" y="289"/>
                      </a:lnTo>
                      <a:lnTo>
                        <a:pt x="447" y="114"/>
                      </a:lnTo>
                      <a:lnTo>
                        <a:pt x="26" y="0"/>
                      </a:lnTo>
                      <a:lnTo>
                        <a:pt x="0" y="80"/>
                      </a:lnTo>
                      <a:lnTo>
                        <a:pt x="0" y="80"/>
                      </a:lnTo>
                      <a:close/>
                    </a:path>
                  </a:pathLst>
                </a:custGeom>
                <a:solidFill>
                  <a:schemeClr val="accent2"/>
                </a:solidFill>
                <a:ln w="9525">
                  <a:noFill/>
                  <a:round/>
                  <a:headEnd/>
                  <a:tailEnd/>
                </a:ln>
              </p:spPr>
              <p:txBody>
                <a:bodyPr/>
                <a:lstStyle/>
                <a:p>
                  <a:pPr>
                    <a:defRPr/>
                  </a:pPr>
                  <a:endParaRPr lang="en-US"/>
                </a:p>
              </p:txBody>
            </p:sp>
            <p:sp>
              <p:nvSpPr>
                <p:cNvPr id="84017" name="Freeform 49"/>
                <p:cNvSpPr>
                  <a:spLocks/>
                </p:cNvSpPr>
                <p:nvPr userDrawn="1"/>
              </p:nvSpPr>
              <p:spPr bwMode="auto">
                <a:xfrm rot="-3172564">
                  <a:off x="5253" y="799"/>
                  <a:ext cx="181" cy="144"/>
                </a:xfrm>
                <a:custGeom>
                  <a:avLst/>
                  <a:gdLst/>
                  <a:ahLst/>
                  <a:cxnLst>
                    <a:cxn ang="0">
                      <a:pos x="0" y="78"/>
                    </a:cxn>
                    <a:cxn ang="0">
                      <a:pos x="340" y="148"/>
                    </a:cxn>
                    <a:cxn ang="0">
                      <a:pos x="638" y="403"/>
                    </a:cxn>
                    <a:cxn ang="0">
                      <a:pos x="716" y="296"/>
                    </a:cxn>
                    <a:cxn ang="0">
                      <a:pos x="420" y="114"/>
                    </a:cxn>
                    <a:cxn ang="0">
                      <a:pos x="70" y="0"/>
                    </a:cxn>
                    <a:cxn ang="0">
                      <a:pos x="0" y="78"/>
                    </a:cxn>
                    <a:cxn ang="0">
                      <a:pos x="0" y="78"/>
                    </a:cxn>
                  </a:cxnLst>
                  <a:rect l="0" t="0" r="r" b="b"/>
                  <a:pathLst>
                    <a:path w="716" h="403">
                      <a:moveTo>
                        <a:pt x="0" y="78"/>
                      </a:moveTo>
                      <a:lnTo>
                        <a:pt x="340" y="148"/>
                      </a:lnTo>
                      <a:lnTo>
                        <a:pt x="638" y="403"/>
                      </a:lnTo>
                      <a:lnTo>
                        <a:pt x="716" y="296"/>
                      </a:lnTo>
                      <a:lnTo>
                        <a:pt x="420" y="114"/>
                      </a:lnTo>
                      <a:lnTo>
                        <a:pt x="70" y="0"/>
                      </a:lnTo>
                      <a:lnTo>
                        <a:pt x="0" y="78"/>
                      </a:lnTo>
                      <a:lnTo>
                        <a:pt x="0" y="78"/>
                      </a:lnTo>
                      <a:close/>
                    </a:path>
                  </a:pathLst>
                </a:custGeom>
                <a:solidFill>
                  <a:schemeClr val="accent2"/>
                </a:solidFill>
                <a:ln w="9525">
                  <a:noFill/>
                  <a:round/>
                  <a:headEnd/>
                  <a:tailEnd/>
                </a:ln>
              </p:spPr>
              <p:txBody>
                <a:bodyPr/>
                <a:lstStyle/>
                <a:p>
                  <a:pPr>
                    <a:defRPr/>
                  </a:pPr>
                  <a:endParaRPr lang="en-US"/>
                </a:p>
              </p:txBody>
            </p:sp>
            <p:sp>
              <p:nvSpPr>
                <p:cNvPr id="84018" name="Freeform 50"/>
                <p:cNvSpPr>
                  <a:spLocks/>
                </p:cNvSpPr>
                <p:nvPr userDrawn="1"/>
              </p:nvSpPr>
              <p:spPr bwMode="auto">
                <a:xfrm rot="-3172564">
                  <a:off x="4985" y="210"/>
                  <a:ext cx="181" cy="147"/>
                </a:xfrm>
                <a:custGeom>
                  <a:avLst/>
                  <a:gdLst/>
                  <a:ahLst/>
                  <a:cxnLst>
                    <a:cxn ang="0">
                      <a:pos x="0" y="78"/>
                    </a:cxn>
                    <a:cxn ang="0">
                      <a:pos x="316" y="139"/>
                    </a:cxn>
                    <a:cxn ang="0">
                      <a:pos x="649" y="411"/>
                    </a:cxn>
                    <a:cxn ang="0">
                      <a:pos x="717" y="314"/>
                    </a:cxn>
                    <a:cxn ang="0">
                      <a:pos x="394" y="87"/>
                    </a:cxn>
                    <a:cxn ang="0">
                      <a:pos x="54" y="0"/>
                    </a:cxn>
                    <a:cxn ang="0">
                      <a:pos x="0" y="78"/>
                    </a:cxn>
                    <a:cxn ang="0">
                      <a:pos x="0" y="78"/>
                    </a:cxn>
                  </a:cxnLst>
                  <a:rect l="0" t="0" r="r" b="b"/>
                  <a:pathLst>
                    <a:path w="717" h="411">
                      <a:moveTo>
                        <a:pt x="0" y="78"/>
                      </a:moveTo>
                      <a:lnTo>
                        <a:pt x="316" y="139"/>
                      </a:lnTo>
                      <a:lnTo>
                        <a:pt x="649" y="411"/>
                      </a:lnTo>
                      <a:lnTo>
                        <a:pt x="717" y="314"/>
                      </a:lnTo>
                      <a:lnTo>
                        <a:pt x="394" y="87"/>
                      </a:lnTo>
                      <a:lnTo>
                        <a:pt x="54" y="0"/>
                      </a:lnTo>
                      <a:lnTo>
                        <a:pt x="0" y="78"/>
                      </a:lnTo>
                      <a:lnTo>
                        <a:pt x="0" y="78"/>
                      </a:lnTo>
                      <a:close/>
                    </a:path>
                  </a:pathLst>
                </a:custGeom>
                <a:solidFill>
                  <a:schemeClr val="accent2"/>
                </a:solidFill>
                <a:ln w="9525">
                  <a:noFill/>
                  <a:round/>
                  <a:headEnd/>
                  <a:tailEnd/>
                </a:ln>
              </p:spPr>
              <p:txBody>
                <a:bodyPr/>
                <a:lstStyle/>
                <a:p>
                  <a:pPr>
                    <a:defRPr/>
                  </a:pPr>
                  <a:endParaRPr lang="en-US"/>
                </a:p>
              </p:txBody>
            </p:sp>
            <p:sp>
              <p:nvSpPr>
                <p:cNvPr id="84019" name="Freeform 51"/>
                <p:cNvSpPr>
                  <a:spLocks/>
                </p:cNvSpPr>
                <p:nvPr userDrawn="1"/>
              </p:nvSpPr>
              <p:spPr bwMode="auto">
                <a:xfrm rot="-3172564">
                  <a:off x="4954" y="135"/>
                  <a:ext cx="179" cy="138"/>
                </a:xfrm>
                <a:custGeom>
                  <a:avLst/>
                  <a:gdLst/>
                  <a:ahLst/>
                  <a:cxnLst>
                    <a:cxn ang="0">
                      <a:pos x="0" y="88"/>
                    </a:cxn>
                    <a:cxn ang="0">
                      <a:pos x="272" y="131"/>
                    </a:cxn>
                    <a:cxn ang="0">
                      <a:pos x="665" y="386"/>
                    </a:cxn>
                    <a:cxn ang="0">
                      <a:pos x="709" y="308"/>
                    </a:cxn>
                    <a:cxn ang="0">
                      <a:pos x="306" y="53"/>
                    </a:cxn>
                    <a:cxn ang="0">
                      <a:pos x="43" y="0"/>
                    </a:cxn>
                    <a:cxn ang="0">
                      <a:pos x="0" y="88"/>
                    </a:cxn>
                    <a:cxn ang="0">
                      <a:pos x="0" y="88"/>
                    </a:cxn>
                  </a:cxnLst>
                  <a:rect l="0" t="0" r="r" b="b"/>
                  <a:pathLst>
                    <a:path w="709" h="386">
                      <a:moveTo>
                        <a:pt x="0" y="88"/>
                      </a:moveTo>
                      <a:lnTo>
                        <a:pt x="272" y="131"/>
                      </a:lnTo>
                      <a:lnTo>
                        <a:pt x="665" y="386"/>
                      </a:lnTo>
                      <a:lnTo>
                        <a:pt x="709" y="308"/>
                      </a:lnTo>
                      <a:lnTo>
                        <a:pt x="306" y="53"/>
                      </a:lnTo>
                      <a:lnTo>
                        <a:pt x="43" y="0"/>
                      </a:lnTo>
                      <a:lnTo>
                        <a:pt x="0" y="88"/>
                      </a:lnTo>
                      <a:lnTo>
                        <a:pt x="0" y="88"/>
                      </a:lnTo>
                      <a:close/>
                    </a:path>
                  </a:pathLst>
                </a:custGeom>
                <a:solidFill>
                  <a:schemeClr val="accent2"/>
                </a:solidFill>
                <a:ln w="9525">
                  <a:noFill/>
                  <a:round/>
                  <a:headEnd/>
                  <a:tailEnd/>
                </a:ln>
              </p:spPr>
              <p:txBody>
                <a:bodyPr/>
                <a:lstStyle/>
                <a:p>
                  <a:pPr>
                    <a:defRPr/>
                  </a:pPr>
                  <a:endParaRPr lang="en-US"/>
                </a:p>
              </p:txBody>
            </p:sp>
          </p:grpSp>
        </p:grpSp>
        <p:sp>
          <p:nvSpPr>
            <p:cNvPr id="84020" name="Line 52"/>
            <p:cNvSpPr>
              <a:spLocks noChangeShapeType="1"/>
            </p:cNvSpPr>
            <p:nvPr userDrawn="1"/>
          </p:nvSpPr>
          <p:spPr bwMode="auto">
            <a:xfrm>
              <a:off x="4870" y="84"/>
              <a:ext cx="42" cy="96"/>
            </a:xfrm>
            <a:prstGeom prst="line">
              <a:avLst/>
            </a:prstGeom>
            <a:noFill/>
            <a:ln w="38100">
              <a:solidFill>
                <a:schemeClr val="accent2"/>
              </a:solidFill>
              <a:round/>
              <a:headEnd/>
              <a:tailEn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790"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mailto:studentnumber@student.cms.k12.nc.us" TargetMode="External"/><Relationship Id="rId2" Type="http://schemas.openxmlformats.org/officeDocument/2006/relationships/hyperlink" Target="http://www.flocabulary.com/"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latasha.Stinson@cms.k12.nc.u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livebinders.com/play/play?present=true&amp;id=85010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rsbombassarojohnson.weebl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447800" y="1739900"/>
            <a:ext cx="6400800" cy="1765300"/>
          </a:xfrm>
        </p:spPr>
        <p:txBody>
          <a:bodyPr/>
          <a:lstStyle/>
          <a:p>
            <a:pPr>
              <a:defRPr/>
            </a:pPr>
            <a:r>
              <a:rPr lang="en-US" b="1" dirty="0" smtClean="0"/>
              <a:t>Welcome to 3</a:t>
            </a:r>
            <a:r>
              <a:rPr lang="en-US" b="1" baseline="30000" dirty="0" smtClean="0"/>
              <a:t>rd</a:t>
            </a:r>
            <a:r>
              <a:rPr lang="en-US" b="1" dirty="0" smtClean="0"/>
              <a:t> Grade Curriculum Night</a:t>
            </a:r>
            <a:endParaRPr lang="en-US" b="1" dirty="0"/>
          </a:p>
        </p:txBody>
      </p:sp>
      <p:sp>
        <p:nvSpPr>
          <p:cNvPr id="7" name="Subtitle 6"/>
          <p:cNvSpPr>
            <a:spLocks noGrp="1"/>
          </p:cNvSpPr>
          <p:nvPr>
            <p:ph type="subTitle" idx="1"/>
          </p:nvPr>
        </p:nvSpPr>
        <p:spPr>
          <a:xfrm>
            <a:off x="0" y="3505200"/>
            <a:ext cx="8915400" cy="990600"/>
          </a:xfrm>
        </p:spPr>
        <p:txBody>
          <a:bodyPr/>
          <a:lstStyle/>
          <a:p>
            <a:pPr>
              <a:defRPr/>
            </a:pPr>
            <a:r>
              <a:rPr lang="en-US" sz="2400" b="1" dirty="0" smtClean="0"/>
              <a:t>Please sign in by your child’s name. </a:t>
            </a:r>
            <a:endParaRPr lang="en-US" sz="2400" b="1" dirty="0" smtClean="0">
              <a:sym typeface="Wingdings" panose="05000000000000000000" pitchFamily="2" charset="2"/>
            </a:endParaRPr>
          </a:p>
          <a:p>
            <a:pPr>
              <a:defRPr/>
            </a:pPr>
            <a:r>
              <a:rPr lang="en-US" sz="2400" b="1" dirty="0" smtClean="0"/>
              <a:t>If you are not receiving our class e-mails, please let us know by filling out a help ticket at the back table.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914400"/>
          </a:xfrm>
        </p:spPr>
        <p:txBody>
          <a:bodyPr/>
          <a:lstStyle/>
          <a:p>
            <a:r>
              <a:rPr lang="en-US" u="sng" dirty="0" smtClean="0"/>
              <a:t>Health</a:t>
            </a:r>
            <a:endParaRPr lang="en-US" u="sng" dirty="0"/>
          </a:p>
        </p:txBody>
      </p:sp>
      <p:sp>
        <p:nvSpPr>
          <p:cNvPr id="3" name="Content Placeholder 2"/>
          <p:cNvSpPr>
            <a:spLocks noGrp="1"/>
          </p:cNvSpPr>
          <p:nvPr>
            <p:ph sz="half" idx="1"/>
          </p:nvPr>
        </p:nvSpPr>
        <p:spPr>
          <a:xfrm>
            <a:off x="0" y="1066800"/>
            <a:ext cx="9013209" cy="5334000"/>
          </a:xfrm>
        </p:spPr>
        <p:txBody>
          <a:bodyPr/>
          <a:lstStyle/>
          <a:p>
            <a:r>
              <a:rPr lang="en-US" sz="2400" dirty="0" smtClean="0"/>
              <a:t>Emotional Health</a:t>
            </a:r>
          </a:p>
          <a:p>
            <a:r>
              <a:rPr lang="en-US" sz="2400" dirty="0" smtClean="0"/>
              <a:t>Stress Management/Yoga</a:t>
            </a:r>
          </a:p>
          <a:p>
            <a:r>
              <a:rPr lang="en-US" sz="2400" dirty="0" smtClean="0"/>
              <a:t>Healthy Eating- Smart Choices</a:t>
            </a:r>
          </a:p>
          <a:p>
            <a:r>
              <a:rPr lang="en-US" sz="2400" dirty="0" smtClean="0"/>
              <a:t>Nutrition</a:t>
            </a:r>
          </a:p>
          <a:p>
            <a:r>
              <a:rPr lang="en-US" sz="2400" dirty="0" smtClean="0"/>
              <a:t>Importance of Exercise </a:t>
            </a:r>
          </a:p>
          <a:p>
            <a:r>
              <a:rPr lang="en-US" sz="2400" dirty="0" smtClean="0"/>
              <a:t>Bully-Free Behaviors </a:t>
            </a:r>
            <a:endParaRPr lang="en-US" sz="2400" dirty="0"/>
          </a:p>
          <a:p>
            <a:r>
              <a:rPr lang="en-US" sz="2400" dirty="0" smtClean="0"/>
              <a:t>Fire Safety</a:t>
            </a:r>
          </a:p>
          <a:p>
            <a:r>
              <a:rPr lang="en-US" sz="2400" dirty="0" smtClean="0"/>
              <a:t>Sun Safety</a:t>
            </a:r>
          </a:p>
          <a:p>
            <a:r>
              <a:rPr lang="en-US" sz="2400" dirty="0" smtClean="0"/>
              <a:t>Water Safety</a:t>
            </a:r>
          </a:p>
          <a:p>
            <a:r>
              <a:rPr lang="en-US" sz="2400" dirty="0" smtClean="0"/>
              <a:t>Personal Hygiene</a:t>
            </a:r>
            <a:endParaRPr lang="en-US" sz="2400" dirty="0"/>
          </a:p>
        </p:txBody>
      </p:sp>
    </p:spTree>
    <p:extLst>
      <p:ext uri="{BB962C8B-B14F-4D97-AF65-F5344CB8AC3E}">
        <p14:creationId xmlns:p14="http://schemas.microsoft.com/office/powerpoint/2010/main" val="1910604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685800" y="152400"/>
            <a:ext cx="6870700" cy="1066800"/>
          </a:xfrm>
        </p:spPr>
        <p:txBody>
          <a:bodyPr/>
          <a:lstStyle/>
          <a:p>
            <a:r>
              <a:rPr lang="en-US" sz="5400" b="1" u="sng" dirty="0" smtClean="0"/>
              <a:t>Math</a:t>
            </a:r>
          </a:p>
        </p:txBody>
      </p:sp>
      <p:sp>
        <p:nvSpPr>
          <p:cNvPr id="6147" name="Content Placeholder 2"/>
          <p:cNvSpPr>
            <a:spLocks noGrp="1"/>
          </p:cNvSpPr>
          <p:nvPr>
            <p:ph sz="half" idx="1"/>
          </p:nvPr>
        </p:nvSpPr>
        <p:spPr>
          <a:xfrm>
            <a:off x="27432" y="1752600"/>
            <a:ext cx="4392168" cy="3886200"/>
          </a:xfrm>
        </p:spPr>
        <p:txBody>
          <a:bodyPr/>
          <a:lstStyle/>
          <a:p>
            <a:r>
              <a:rPr lang="en-US" dirty="0" smtClean="0"/>
              <a:t>Addition of 2- and 3- digit numbers</a:t>
            </a:r>
          </a:p>
          <a:p>
            <a:r>
              <a:rPr lang="en-US" dirty="0" smtClean="0"/>
              <a:t>Subtraction of 2- and 3- digit numbers</a:t>
            </a:r>
          </a:p>
          <a:p>
            <a:r>
              <a:rPr lang="en-US" dirty="0" smtClean="0"/>
              <a:t>Measurement</a:t>
            </a:r>
          </a:p>
          <a:p>
            <a:r>
              <a:rPr lang="en-US" dirty="0" smtClean="0"/>
              <a:t>Multi-step story problems</a:t>
            </a:r>
          </a:p>
        </p:txBody>
      </p:sp>
      <p:sp>
        <p:nvSpPr>
          <p:cNvPr id="6148" name="Content Placeholder 3"/>
          <p:cNvSpPr>
            <a:spLocks noGrp="1"/>
          </p:cNvSpPr>
          <p:nvPr>
            <p:ph sz="half" idx="2"/>
          </p:nvPr>
        </p:nvSpPr>
        <p:spPr>
          <a:xfrm>
            <a:off x="4419600" y="1828800"/>
            <a:ext cx="4724400" cy="3962400"/>
          </a:xfrm>
        </p:spPr>
        <p:txBody>
          <a:bodyPr/>
          <a:lstStyle/>
          <a:p>
            <a:r>
              <a:rPr lang="en-US" dirty="0" smtClean="0"/>
              <a:t>Multiplication/Division</a:t>
            </a:r>
          </a:p>
          <a:p>
            <a:r>
              <a:rPr lang="en-US" dirty="0" smtClean="0"/>
              <a:t>Area/Perimeter</a:t>
            </a:r>
          </a:p>
          <a:p>
            <a:r>
              <a:rPr lang="en-US" dirty="0" smtClean="0"/>
              <a:t>Geometry</a:t>
            </a:r>
          </a:p>
          <a:p>
            <a:r>
              <a:rPr lang="en-US" dirty="0" smtClean="0"/>
              <a:t>Fractions</a:t>
            </a:r>
          </a:p>
          <a:p>
            <a:r>
              <a:rPr lang="en-US" dirty="0" smtClean="0"/>
              <a:t>Graphing/Data</a:t>
            </a:r>
          </a:p>
          <a:p>
            <a:r>
              <a:rPr lang="en-US" dirty="0" smtClean="0"/>
              <a:t>Algebra</a:t>
            </a:r>
          </a:p>
          <a:p>
            <a:r>
              <a:rPr lang="en-US" dirty="0" smtClean="0"/>
              <a:t>Place Value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609600"/>
          </a:xfrm>
        </p:spPr>
        <p:txBody>
          <a:bodyPr/>
          <a:lstStyle/>
          <a:p>
            <a:r>
              <a:rPr lang="en-US" sz="3600" b="1" u="sng" dirty="0" smtClean="0"/>
              <a:t>8 Standards of Mathematics</a:t>
            </a:r>
            <a:endParaRPr lang="en-US" sz="3600" b="1" u="sng" dirty="0"/>
          </a:p>
        </p:txBody>
      </p:sp>
      <p:sp>
        <p:nvSpPr>
          <p:cNvPr id="3" name="Content Placeholder 2"/>
          <p:cNvSpPr>
            <a:spLocks noGrp="1"/>
          </p:cNvSpPr>
          <p:nvPr>
            <p:ph sz="half" idx="1"/>
          </p:nvPr>
        </p:nvSpPr>
        <p:spPr>
          <a:xfrm>
            <a:off x="457200" y="914400"/>
            <a:ext cx="4000500" cy="4572000"/>
          </a:xfrm>
        </p:spPr>
        <p:txBody>
          <a:bodyPr/>
          <a:lstStyle/>
          <a:p>
            <a:r>
              <a:rPr lang="en-US" sz="2400" dirty="0" smtClean="0"/>
              <a:t>Make sense of problems and persevere in solving them.</a:t>
            </a:r>
          </a:p>
          <a:p>
            <a:r>
              <a:rPr lang="en-US" sz="2400" dirty="0" smtClean="0"/>
              <a:t>Construct viable arguments and critique the reasoning of others. (Math Talk)</a:t>
            </a:r>
          </a:p>
          <a:p>
            <a:r>
              <a:rPr lang="en-US" sz="2400" dirty="0" smtClean="0"/>
              <a:t>Use appropriate tools and strategies.</a:t>
            </a:r>
          </a:p>
          <a:p>
            <a:r>
              <a:rPr lang="en-US" sz="2400" dirty="0" smtClean="0"/>
              <a:t>Reason abstractly and quantitatively. (real life)</a:t>
            </a:r>
          </a:p>
        </p:txBody>
      </p:sp>
      <p:sp>
        <p:nvSpPr>
          <p:cNvPr id="4" name="Content Placeholder 3"/>
          <p:cNvSpPr>
            <a:spLocks noGrp="1"/>
          </p:cNvSpPr>
          <p:nvPr>
            <p:ph sz="half" idx="2"/>
          </p:nvPr>
        </p:nvSpPr>
        <p:spPr>
          <a:xfrm>
            <a:off x="4610100" y="914400"/>
            <a:ext cx="3771900" cy="4572000"/>
          </a:xfrm>
        </p:spPr>
        <p:txBody>
          <a:bodyPr/>
          <a:lstStyle/>
          <a:p>
            <a:r>
              <a:rPr lang="en-US" sz="2400" dirty="0" smtClean="0"/>
              <a:t>Model with mathematics.</a:t>
            </a:r>
          </a:p>
          <a:p>
            <a:r>
              <a:rPr lang="en-US" sz="2400" dirty="0" smtClean="0"/>
              <a:t>Attend to precision. (answers are accurate)</a:t>
            </a:r>
          </a:p>
          <a:p>
            <a:r>
              <a:rPr lang="en-US" sz="2400" dirty="0" smtClean="0"/>
              <a:t>Look for and express regularity and repeated reasoning. (Work smarter, not harder)</a:t>
            </a:r>
          </a:p>
          <a:p>
            <a:r>
              <a:rPr lang="en-US" sz="2400" dirty="0" smtClean="0"/>
              <a:t>Look for and make sense of structure. (patterns and relationships)</a:t>
            </a:r>
          </a:p>
          <a:p>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6870700" cy="685800"/>
          </a:xfrm>
        </p:spPr>
        <p:txBody>
          <a:bodyPr/>
          <a:lstStyle/>
          <a:p>
            <a:r>
              <a:rPr lang="en-US" u="sng" dirty="0" smtClean="0"/>
              <a:t>Math Strategies</a:t>
            </a:r>
            <a:endParaRPr lang="en-US" u="sng" dirty="0"/>
          </a:p>
        </p:txBody>
      </p:sp>
      <p:sp>
        <p:nvSpPr>
          <p:cNvPr id="3" name="Content Placeholder 2"/>
          <p:cNvSpPr>
            <a:spLocks noGrp="1"/>
          </p:cNvSpPr>
          <p:nvPr>
            <p:ph idx="1"/>
          </p:nvPr>
        </p:nvSpPr>
        <p:spPr>
          <a:xfrm>
            <a:off x="0" y="990600"/>
            <a:ext cx="9067800" cy="5715000"/>
          </a:xfrm>
        </p:spPr>
        <p:txBody>
          <a:bodyPr/>
          <a:lstStyle/>
          <a:p>
            <a:r>
              <a:rPr lang="en-US" dirty="0" smtClean="0"/>
              <a:t>See your parent packet tonight for addition and subtraction strategies to reinforce at home.</a:t>
            </a:r>
          </a:p>
          <a:p>
            <a:r>
              <a:rPr lang="en-US" dirty="0" smtClean="0"/>
              <a:t>Stress “test-tasking” strategies at home as you help your child to complete homework. (Students should complete independently and you may guide misunderstandings)</a:t>
            </a:r>
          </a:p>
          <a:p>
            <a:pPr marL="0" indent="0">
              <a:buNone/>
            </a:pPr>
            <a:r>
              <a:rPr lang="en-US" dirty="0" smtClean="0"/>
              <a:t>		Ex. Jail the Detail…</a:t>
            </a:r>
          </a:p>
          <a:p>
            <a:pPr marL="0" indent="0">
              <a:buNone/>
            </a:pPr>
            <a:r>
              <a:rPr lang="en-US" dirty="0" smtClean="0"/>
              <a:t>		Ex. Slash the Trash…</a:t>
            </a:r>
          </a:p>
          <a:p>
            <a:pPr marL="0" indent="0">
              <a:buNone/>
            </a:pPr>
            <a:r>
              <a:rPr lang="en-US" dirty="0" smtClean="0"/>
              <a:t>		Ex. Extra! Extra! Read ALL about it!</a:t>
            </a:r>
            <a:endParaRPr lang="en-US" dirty="0"/>
          </a:p>
        </p:txBody>
      </p:sp>
    </p:spTree>
    <p:extLst>
      <p:ext uri="{BB962C8B-B14F-4D97-AF65-F5344CB8AC3E}">
        <p14:creationId xmlns:p14="http://schemas.microsoft.com/office/powerpoint/2010/main" val="1570817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425708"/>
            <a:ext cx="6934200" cy="4832092"/>
          </a:xfrm>
          <a:prstGeom prst="rect">
            <a:avLst/>
          </a:prstGeom>
          <a:noFill/>
        </p:spPr>
        <p:txBody>
          <a:bodyPr wrap="square" rtlCol="0">
            <a:spAutoFit/>
          </a:bodyPr>
          <a:lstStyle/>
          <a:p>
            <a:pPr algn="ctr"/>
            <a:r>
              <a:rPr lang="en-US" sz="3600" b="1" u="sng" dirty="0" smtClean="0"/>
              <a:t>Social Studies</a:t>
            </a:r>
          </a:p>
          <a:p>
            <a:pPr marL="457200" indent="-457200">
              <a:buFont typeface="Arial" panose="020B0604020202020204" pitchFamily="34" charset="0"/>
              <a:buChar char="•"/>
            </a:pPr>
            <a:endParaRPr lang="en-US" sz="3200" dirty="0" smtClean="0"/>
          </a:p>
          <a:p>
            <a:pPr marL="457200" indent="-457200">
              <a:lnSpc>
                <a:spcPct val="150000"/>
              </a:lnSpc>
              <a:buFont typeface="Arial" panose="020B0604020202020204" pitchFamily="34" charset="0"/>
              <a:buChar char="•"/>
            </a:pPr>
            <a:r>
              <a:rPr lang="en-US" sz="3200" dirty="0" smtClean="0"/>
              <a:t>Culture</a:t>
            </a:r>
          </a:p>
          <a:p>
            <a:pPr marL="457200" indent="-457200">
              <a:lnSpc>
                <a:spcPct val="150000"/>
              </a:lnSpc>
              <a:buFont typeface="Arial" panose="020B0604020202020204" pitchFamily="34" charset="0"/>
              <a:buChar char="•"/>
            </a:pPr>
            <a:r>
              <a:rPr lang="en-US" sz="3200" dirty="0" smtClean="0"/>
              <a:t>Citizenship/ Communities</a:t>
            </a:r>
          </a:p>
          <a:p>
            <a:pPr marL="457200" indent="-457200">
              <a:lnSpc>
                <a:spcPct val="150000"/>
              </a:lnSpc>
              <a:buFont typeface="Arial" panose="020B0604020202020204" pitchFamily="34" charset="0"/>
              <a:buChar char="•"/>
            </a:pPr>
            <a:r>
              <a:rPr lang="en-US" sz="3200" dirty="0" smtClean="0"/>
              <a:t>Local Government</a:t>
            </a:r>
          </a:p>
          <a:p>
            <a:pPr marL="457200" indent="-457200">
              <a:lnSpc>
                <a:spcPct val="150000"/>
              </a:lnSpc>
              <a:buFont typeface="Arial" panose="020B0604020202020204" pitchFamily="34" charset="0"/>
              <a:buChar char="•"/>
            </a:pPr>
            <a:r>
              <a:rPr lang="en-US" sz="3200" dirty="0" smtClean="0"/>
              <a:t>Geography</a:t>
            </a:r>
          </a:p>
          <a:p>
            <a:pPr marL="457200" indent="-457200">
              <a:lnSpc>
                <a:spcPct val="150000"/>
              </a:lnSpc>
              <a:buFont typeface="Arial" panose="020B0604020202020204" pitchFamily="34" charset="0"/>
              <a:buChar char="•"/>
            </a:pPr>
            <a:r>
              <a:rPr lang="en-US" sz="3200" dirty="0" smtClean="0"/>
              <a:t>Entrepreneurship </a:t>
            </a:r>
          </a:p>
        </p:txBody>
      </p:sp>
    </p:spTree>
    <p:extLst>
      <p:ext uri="{BB962C8B-B14F-4D97-AF65-F5344CB8AC3E}">
        <p14:creationId xmlns:p14="http://schemas.microsoft.com/office/powerpoint/2010/main" val="13083682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0"/>
            <a:ext cx="7848600" cy="6986528"/>
          </a:xfrm>
          <a:prstGeom prst="rect">
            <a:avLst/>
          </a:prstGeom>
          <a:noFill/>
        </p:spPr>
        <p:txBody>
          <a:bodyPr wrap="square" rtlCol="0">
            <a:spAutoFit/>
          </a:bodyPr>
          <a:lstStyle/>
          <a:p>
            <a:pPr algn="ctr"/>
            <a:r>
              <a:rPr lang="en-US" sz="3600" b="1" u="sng" dirty="0" smtClean="0"/>
              <a:t>3</a:t>
            </a:r>
            <a:r>
              <a:rPr lang="en-US" sz="3600" b="1" u="sng" baseline="30000" dirty="0" smtClean="0"/>
              <a:t>rd</a:t>
            </a:r>
            <a:r>
              <a:rPr lang="en-US" sz="3600" b="1" u="sng" dirty="0" smtClean="0"/>
              <a:t> Grade Reading Standards</a:t>
            </a:r>
          </a:p>
          <a:p>
            <a:pPr marL="571500" indent="-571500" algn="ctr">
              <a:buFont typeface="Arial" panose="020B0604020202020204" pitchFamily="34" charset="0"/>
              <a:buChar char="•"/>
            </a:pPr>
            <a:r>
              <a:rPr lang="en-US" sz="2800" b="1" dirty="0" smtClean="0"/>
              <a:t>Character Analysis </a:t>
            </a:r>
            <a:r>
              <a:rPr lang="en-US" sz="2800" dirty="0" smtClean="0"/>
              <a:t>(traits, feelings, actions, and motivations)</a:t>
            </a:r>
          </a:p>
          <a:p>
            <a:pPr marL="571500" indent="-571500" algn="ctr">
              <a:buFont typeface="Arial" panose="020B0604020202020204" pitchFamily="34" charset="0"/>
              <a:buChar char="•"/>
            </a:pPr>
            <a:r>
              <a:rPr lang="en-US" sz="2800" b="1" dirty="0" smtClean="0"/>
              <a:t>Context Clues</a:t>
            </a:r>
          </a:p>
          <a:p>
            <a:pPr marL="571500" indent="-571500" algn="ctr">
              <a:buFont typeface="Arial" panose="020B0604020202020204" pitchFamily="34" charset="0"/>
              <a:buChar char="•"/>
            </a:pPr>
            <a:r>
              <a:rPr lang="en-US" sz="2800" b="1" dirty="0" smtClean="0"/>
              <a:t>Nonfiction Text Structures</a:t>
            </a:r>
            <a:r>
              <a:rPr lang="en-US" sz="2800" dirty="0" smtClean="0"/>
              <a:t>-Compare/Contrast, Cause/Effect, Descriptive, Problem/Solution, Sequencing</a:t>
            </a:r>
            <a:endParaRPr lang="en-US" sz="2800" b="1" dirty="0" smtClean="0"/>
          </a:p>
          <a:p>
            <a:pPr marL="571500" indent="-571500" algn="ctr">
              <a:buFont typeface="Arial" panose="020B0604020202020204" pitchFamily="34" charset="0"/>
              <a:buChar char="•"/>
            </a:pPr>
            <a:r>
              <a:rPr lang="en-US" sz="2800" b="1" dirty="0" smtClean="0"/>
              <a:t>Main Idea</a:t>
            </a:r>
          </a:p>
          <a:p>
            <a:pPr marL="571500" indent="-571500" algn="ctr">
              <a:buFont typeface="Arial" panose="020B0604020202020204" pitchFamily="34" charset="0"/>
              <a:buChar char="•"/>
            </a:pPr>
            <a:r>
              <a:rPr lang="en-US" sz="2800" b="1" dirty="0" smtClean="0"/>
              <a:t>Theme/ Moral</a:t>
            </a:r>
          </a:p>
          <a:p>
            <a:pPr marL="571500" indent="-571500" algn="ctr">
              <a:buFont typeface="Arial" panose="020B0604020202020204" pitchFamily="34" charset="0"/>
              <a:buChar char="•"/>
            </a:pPr>
            <a:r>
              <a:rPr lang="en-US" sz="2800" b="1" dirty="0" smtClean="0"/>
              <a:t>Figurative Language</a:t>
            </a:r>
          </a:p>
          <a:p>
            <a:pPr algn="ctr"/>
            <a:endParaRPr lang="en-US" sz="800" b="1" dirty="0" smtClean="0"/>
          </a:p>
          <a:p>
            <a:pPr algn="ctr"/>
            <a:r>
              <a:rPr lang="en-US" sz="3200" b="1" u="sng" dirty="0" smtClean="0"/>
              <a:t>Writing</a:t>
            </a:r>
            <a:r>
              <a:rPr lang="en-US" sz="3600" b="1" u="sng" dirty="0" smtClean="0"/>
              <a:t> </a:t>
            </a:r>
          </a:p>
          <a:p>
            <a:pPr marL="457200" indent="-457200" algn="ctr">
              <a:buFont typeface="Arial" panose="020B0604020202020204" pitchFamily="34" charset="0"/>
              <a:buChar char="•"/>
            </a:pPr>
            <a:r>
              <a:rPr lang="en-US" sz="2800" dirty="0" smtClean="0"/>
              <a:t>Narrative Writing	</a:t>
            </a:r>
          </a:p>
          <a:p>
            <a:pPr marL="457200" indent="-457200" algn="ctr">
              <a:buFont typeface="Arial" panose="020B0604020202020204" pitchFamily="34" charset="0"/>
              <a:buChar char="•"/>
            </a:pPr>
            <a:r>
              <a:rPr lang="en-US" sz="2800" dirty="0" smtClean="0"/>
              <a:t>Opinion Writing</a:t>
            </a:r>
          </a:p>
          <a:p>
            <a:pPr marL="457200" indent="-457200" algn="ctr">
              <a:buFont typeface="Arial" panose="020B0604020202020204" pitchFamily="34" charset="0"/>
              <a:buChar char="•"/>
            </a:pPr>
            <a:r>
              <a:rPr lang="en-US" sz="2800" dirty="0" smtClean="0"/>
              <a:t>	Informational Writing	</a:t>
            </a:r>
            <a:endParaRPr lang="en-US" sz="3600" dirty="0"/>
          </a:p>
          <a:p>
            <a:pPr marL="457200" indent="-457200" algn="ctr">
              <a:buFont typeface="Arial" panose="020B0604020202020204" pitchFamily="34" charset="0"/>
              <a:buChar char="•"/>
            </a:pPr>
            <a:r>
              <a:rPr lang="en-US" sz="2800" dirty="0" smtClean="0"/>
              <a:t>Creative Writing</a:t>
            </a:r>
            <a:endParaRPr lang="en-US" sz="2000" dirty="0" smtClean="0"/>
          </a:p>
        </p:txBody>
      </p:sp>
    </p:spTree>
    <p:extLst>
      <p:ext uri="{BB962C8B-B14F-4D97-AF65-F5344CB8AC3E}">
        <p14:creationId xmlns:p14="http://schemas.microsoft.com/office/powerpoint/2010/main" val="2155046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7848600" cy="3785652"/>
          </a:xfrm>
          <a:prstGeom prst="rect">
            <a:avLst/>
          </a:prstGeom>
          <a:noFill/>
        </p:spPr>
        <p:txBody>
          <a:bodyPr wrap="square" rtlCol="0">
            <a:spAutoFit/>
          </a:bodyPr>
          <a:lstStyle/>
          <a:p>
            <a:pPr algn="ctr"/>
            <a:r>
              <a:rPr lang="en-US" sz="4400" b="1" u="sng" dirty="0" smtClean="0"/>
              <a:t>Literacy Assessments</a:t>
            </a:r>
          </a:p>
          <a:p>
            <a:pPr marL="285750" indent="-285750">
              <a:buFont typeface="Arial" panose="020B0604020202020204" pitchFamily="34" charset="0"/>
              <a:buChar char="•"/>
            </a:pPr>
            <a:r>
              <a:rPr lang="en-US" sz="2800" b="1" dirty="0" smtClean="0"/>
              <a:t>MAP Assessment-</a:t>
            </a:r>
            <a:r>
              <a:rPr lang="en-US" sz="2800" dirty="0" smtClean="0"/>
              <a:t>Shows</a:t>
            </a:r>
            <a:r>
              <a:rPr lang="en-US" sz="2800" b="1" dirty="0"/>
              <a:t> </a:t>
            </a:r>
            <a:r>
              <a:rPr lang="en-US" sz="2800" dirty="0" smtClean="0"/>
              <a:t>student performance in specific literacy standards.</a:t>
            </a:r>
          </a:p>
          <a:p>
            <a:pPr marL="285750" indent="-285750">
              <a:buFont typeface="Arial" panose="020B0604020202020204" pitchFamily="34" charset="0"/>
              <a:buChar char="•"/>
            </a:pPr>
            <a:endParaRPr lang="en-US" sz="2800" dirty="0" smtClean="0"/>
          </a:p>
          <a:p>
            <a:pPr marL="285750" indent="-285750">
              <a:buFont typeface="Arial" panose="020B0604020202020204" pitchFamily="34" charset="0"/>
              <a:buChar char="•"/>
            </a:pPr>
            <a:r>
              <a:rPr lang="en-US" sz="2800" dirty="0" smtClean="0"/>
              <a:t>Beginning of Grade Test (BOG)</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smtClean="0"/>
              <a:t>Classroom unit assessments</a:t>
            </a:r>
          </a:p>
          <a:p>
            <a:endParaRPr lang="en-US" sz="2800" dirty="0" smtClean="0"/>
          </a:p>
        </p:txBody>
      </p:sp>
    </p:spTree>
    <p:extLst>
      <p:ext uri="{BB962C8B-B14F-4D97-AF65-F5344CB8AC3E}">
        <p14:creationId xmlns:p14="http://schemas.microsoft.com/office/powerpoint/2010/main" val="15652750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838200"/>
          </a:xfrm>
        </p:spPr>
        <p:txBody>
          <a:bodyPr/>
          <a:lstStyle/>
          <a:p>
            <a:r>
              <a:rPr lang="en-US" u="sng" dirty="0" smtClean="0"/>
              <a:t>Cursive Writing</a:t>
            </a:r>
            <a:endParaRPr lang="en-US" u="sng" dirty="0"/>
          </a:p>
        </p:txBody>
      </p:sp>
      <p:sp>
        <p:nvSpPr>
          <p:cNvPr id="3" name="Content Placeholder 2"/>
          <p:cNvSpPr>
            <a:spLocks noGrp="1"/>
          </p:cNvSpPr>
          <p:nvPr>
            <p:ph sz="half" idx="1"/>
          </p:nvPr>
        </p:nvSpPr>
        <p:spPr>
          <a:xfrm>
            <a:off x="685800" y="1828800"/>
            <a:ext cx="7848600" cy="2057400"/>
          </a:xfrm>
        </p:spPr>
        <p:txBody>
          <a:bodyPr/>
          <a:lstStyle/>
          <a:p>
            <a:r>
              <a:rPr lang="en-US" dirty="0" smtClean="0"/>
              <a:t>Cursive instruction will be taught this year.</a:t>
            </a:r>
          </a:p>
          <a:p>
            <a:r>
              <a:rPr lang="en-US" dirty="0" smtClean="0"/>
              <a:t>Each student needs a separate folder to practice their writing. Please send in 1 folder with brads as soon as possible.</a:t>
            </a:r>
            <a:endParaRPr lang="en-US" dirty="0"/>
          </a:p>
        </p:txBody>
      </p:sp>
      <p:pic>
        <p:nvPicPr>
          <p:cNvPr id="5" name="Picture 4" descr="Bilbo's Random Thought Collection: August 20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8500" y="3733800"/>
            <a:ext cx="3048000" cy="2562225"/>
          </a:xfrm>
          <a:prstGeom prst="rect">
            <a:avLst/>
          </a:prstGeom>
        </p:spPr>
      </p:pic>
    </p:spTree>
    <p:extLst>
      <p:ext uri="{BB962C8B-B14F-4D97-AF65-F5344CB8AC3E}">
        <p14:creationId xmlns:p14="http://schemas.microsoft.com/office/powerpoint/2010/main" val="40981390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16506" cy="6771084"/>
          </a:xfrm>
          <a:prstGeom prst="rect">
            <a:avLst/>
          </a:prstGeom>
          <a:solidFill>
            <a:schemeClr val="bg1"/>
          </a:solidFill>
          <a:ln>
            <a:noFill/>
          </a:ln>
        </p:spPr>
        <p:txBody>
          <a:bodyPr wrap="square" rtlCol="0">
            <a:spAutoFit/>
          </a:bodyPr>
          <a:lstStyle/>
          <a:p>
            <a:pPr algn="ctr"/>
            <a:r>
              <a:rPr lang="en-US" sz="4000" b="1" u="sng" dirty="0" smtClean="0"/>
              <a:t>Literacy Tools &amp; Resources</a:t>
            </a:r>
          </a:p>
          <a:p>
            <a:pPr marL="457200" indent="-457200">
              <a:buFont typeface="Arial" panose="020B0604020202020204" pitchFamily="34" charset="0"/>
              <a:buChar char="•"/>
            </a:pPr>
            <a:r>
              <a:rPr lang="en-US" sz="3200" b="1" dirty="0" err="1" smtClean="0"/>
              <a:t>Raz</a:t>
            </a:r>
            <a:r>
              <a:rPr lang="en-US" sz="3200" b="1" dirty="0" smtClean="0"/>
              <a:t> Kids- </a:t>
            </a:r>
            <a:r>
              <a:rPr lang="en-US" sz="2000" dirty="0" smtClean="0"/>
              <a:t>Online library of books, organized by level. Each text has a quiz to test comprehension.</a:t>
            </a:r>
          </a:p>
          <a:p>
            <a:r>
              <a:rPr lang="en-US" sz="2400" dirty="0"/>
              <a:t>	</a:t>
            </a:r>
            <a:r>
              <a:rPr lang="en-US" sz="1400" dirty="0" smtClean="0"/>
              <a:t>-Log </a:t>
            </a:r>
            <a:r>
              <a:rPr lang="en-US" sz="1400" dirty="0"/>
              <a:t>onto </a:t>
            </a:r>
            <a:r>
              <a:rPr lang="en-US" sz="1400" u="sng" dirty="0"/>
              <a:t>https://</a:t>
            </a:r>
            <a:r>
              <a:rPr lang="en-US" sz="1400" u="sng" dirty="0" smtClean="0"/>
              <a:t>www.kidsa-z.com/main/Login </a:t>
            </a:r>
          </a:p>
          <a:p>
            <a:r>
              <a:rPr lang="en-US" sz="1400" dirty="0"/>
              <a:t>	</a:t>
            </a:r>
            <a:r>
              <a:rPr lang="en-US" sz="1400" dirty="0" smtClean="0"/>
              <a:t>-Enter teacher username– 	</a:t>
            </a:r>
            <a:r>
              <a:rPr lang="en-US" sz="1400" b="1" dirty="0" smtClean="0"/>
              <a:t>Heslop homeroom: </a:t>
            </a:r>
            <a:r>
              <a:rPr lang="en-US" sz="1400" dirty="0" smtClean="0"/>
              <a:t>sheslop0</a:t>
            </a:r>
          </a:p>
          <a:p>
            <a:r>
              <a:rPr lang="en-US" sz="1400" dirty="0"/>
              <a:t>	</a:t>
            </a:r>
            <a:r>
              <a:rPr lang="en-US" sz="1400" dirty="0" smtClean="0"/>
              <a:t>			</a:t>
            </a:r>
            <a:r>
              <a:rPr lang="en-US" sz="1400" b="1" dirty="0" err="1" smtClean="0"/>
              <a:t>Bombassaro</a:t>
            </a:r>
            <a:r>
              <a:rPr lang="en-US" sz="1400" b="1" dirty="0" smtClean="0"/>
              <a:t> homeroom: </a:t>
            </a:r>
            <a:r>
              <a:rPr lang="en-US" sz="1400" dirty="0" err="1" smtClean="0"/>
              <a:t>abombassaro</a:t>
            </a:r>
            <a:endParaRPr lang="en-US" sz="1400" dirty="0"/>
          </a:p>
          <a:p>
            <a:r>
              <a:rPr lang="en-US" sz="1400" dirty="0" smtClean="0"/>
              <a:t>	-Choose your child’s name</a:t>
            </a:r>
          </a:p>
          <a:p>
            <a:r>
              <a:rPr lang="en-US" sz="1400" dirty="0"/>
              <a:t>	</a:t>
            </a:r>
            <a:r>
              <a:rPr lang="en-US" sz="1400" dirty="0" smtClean="0"/>
              <a:t>-Choose “Reading” and “Level Up” to start reading!</a:t>
            </a:r>
          </a:p>
          <a:p>
            <a:pPr marL="457200" indent="-457200">
              <a:buFont typeface="Arial" panose="020B0604020202020204" pitchFamily="34" charset="0"/>
              <a:buChar char="•"/>
            </a:pPr>
            <a:r>
              <a:rPr lang="en-US" sz="3200" b="1" dirty="0" err="1" smtClean="0"/>
              <a:t>Edgenuity</a:t>
            </a:r>
            <a:r>
              <a:rPr lang="en-US" sz="3200" b="1" dirty="0" smtClean="0"/>
              <a:t>-</a:t>
            </a:r>
            <a:r>
              <a:rPr lang="en-US" sz="2000" dirty="0" smtClean="0"/>
              <a:t>Online lessons and assessments used to reinforce learning. Your child is assigned lessons based on their most recent MAP reading score.</a:t>
            </a:r>
          </a:p>
          <a:p>
            <a:r>
              <a:rPr lang="en-US" sz="1200" dirty="0" smtClean="0"/>
              <a:t>	</a:t>
            </a:r>
            <a:r>
              <a:rPr lang="en-US" sz="1400" dirty="0" smtClean="0"/>
              <a:t>-Use your child’s student ID number and password (in agenda) to log onto </a:t>
            </a:r>
            <a:r>
              <a:rPr lang="en-US" sz="1400" u="sng" dirty="0" smtClean="0"/>
              <a:t>my.ncedcloud.org</a:t>
            </a:r>
          </a:p>
          <a:p>
            <a:r>
              <a:rPr lang="en-US" sz="1400" dirty="0"/>
              <a:t>	</a:t>
            </a:r>
            <a:r>
              <a:rPr lang="en-US" sz="1400" dirty="0" smtClean="0"/>
              <a:t>-Click on the “Clever” icon then choose “Log on with NCEDCLOUD”</a:t>
            </a:r>
          </a:p>
          <a:p>
            <a:r>
              <a:rPr lang="en-US" sz="1400" dirty="0"/>
              <a:t>	</a:t>
            </a:r>
            <a:r>
              <a:rPr lang="en-US" sz="1400" dirty="0" smtClean="0"/>
              <a:t>-Click on “Pathway </a:t>
            </a:r>
            <a:r>
              <a:rPr lang="en-US" sz="1400" dirty="0" err="1" smtClean="0"/>
              <a:t>Edgenuity</a:t>
            </a:r>
            <a:r>
              <a:rPr lang="en-US" sz="1400" dirty="0" smtClean="0"/>
              <a:t>”</a:t>
            </a:r>
          </a:p>
          <a:p>
            <a:r>
              <a:rPr lang="en-US" sz="1400" dirty="0"/>
              <a:t>	</a:t>
            </a:r>
            <a:r>
              <a:rPr lang="en-US" sz="1400" dirty="0" smtClean="0"/>
              <a:t>-Click on “Odyssey” or “Hybridge Reading” then choose any of the sections that appear to get 	started</a:t>
            </a:r>
          </a:p>
          <a:p>
            <a:pPr marL="457200" indent="-457200">
              <a:buFont typeface="Arial" panose="020B0604020202020204" pitchFamily="34" charset="0"/>
              <a:buChar char="•"/>
            </a:pPr>
            <a:r>
              <a:rPr lang="en-US" sz="3200" b="1" dirty="0" smtClean="0"/>
              <a:t>Flocabulary-</a:t>
            </a:r>
            <a:r>
              <a:rPr lang="en-US" sz="2400" dirty="0" smtClean="0"/>
              <a:t> </a:t>
            </a:r>
            <a:r>
              <a:rPr lang="en-US" sz="2000" dirty="0" smtClean="0"/>
              <a:t>Kid-friendly rap videos and activities to build your child’s vocabulary. </a:t>
            </a:r>
          </a:p>
          <a:p>
            <a:r>
              <a:rPr lang="en-US" sz="2400" dirty="0"/>
              <a:t>	</a:t>
            </a:r>
            <a:r>
              <a:rPr lang="en-US" sz="1400" dirty="0" smtClean="0"/>
              <a:t>-Log onto </a:t>
            </a:r>
            <a:r>
              <a:rPr lang="en-US" sz="1400" dirty="0" smtClean="0">
                <a:hlinkClick r:id="rId2"/>
              </a:rPr>
              <a:t>www.Flocabulary.com</a:t>
            </a:r>
            <a:r>
              <a:rPr lang="en-US" sz="1400" dirty="0" smtClean="0"/>
              <a:t> </a:t>
            </a:r>
          </a:p>
          <a:p>
            <a:r>
              <a:rPr lang="en-US" sz="1400" dirty="0"/>
              <a:t>	</a:t>
            </a:r>
            <a:r>
              <a:rPr lang="en-US" sz="1400" dirty="0" smtClean="0"/>
              <a:t>-Click “Log In” in the top right corner, then choose “Log in with Google”</a:t>
            </a:r>
          </a:p>
          <a:p>
            <a:r>
              <a:rPr lang="en-US" sz="1400" dirty="0"/>
              <a:t>	</a:t>
            </a:r>
            <a:r>
              <a:rPr lang="en-US" sz="1400" dirty="0" smtClean="0"/>
              <a:t>-Email (</a:t>
            </a:r>
            <a:r>
              <a:rPr lang="en-US" sz="1400" dirty="0" smtClean="0">
                <a:hlinkClick r:id="rId3"/>
              </a:rPr>
              <a:t>studentnumber@student.cms.k12.nc.us</a:t>
            </a:r>
            <a:r>
              <a:rPr lang="en-US" sz="1400" dirty="0" smtClean="0"/>
              <a:t>) Password (Check student agenda)</a:t>
            </a:r>
          </a:p>
          <a:p>
            <a:r>
              <a:rPr lang="en-US" sz="1400" dirty="0"/>
              <a:t>	</a:t>
            </a:r>
            <a:r>
              <a:rPr lang="en-US" sz="1400" dirty="0" smtClean="0"/>
              <a:t>-Choose “Vocabulary” and choose “Word Up Red” </a:t>
            </a:r>
            <a:endParaRPr lang="en-US" sz="2400" dirty="0" smtClean="0"/>
          </a:p>
        </p:txBody>
      </p:sp>
    </p:spTree>
    <p:extLst>
      <p:ext uri="{BB962C8B-B14F-4D97-AF65-F5344CB8AC3E}">
        <p14:creationId xmlns:p14="http://schemas.microsoft.com/office/powerpoint/2010/main" val="5141680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94706"/>
            <a:ext cx="8581115" cy="4563294"/>
          </a:xfrm>
        </p:spPr>
        <p:txBody>
          <a:bodyPr/>
          <a:lstStyle/>
          <a:p>
            <a:r>
              <a:rPr lang="en-US" sz="2400" b="1" dirty="0">
                <a:solidFill>
                  <a:schemeClr val="tx1"/>
                </a:solidFill>
              </a:rPr>
              <a:t>Have a love for reading? Want to ignite that love with another student!! If so, we need YOU!!!</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All we need you to do is commit to 30 minutes a day, once a week!!!</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If you are interested, please fill out the sign up sheet. District and school based orientation will be provided.</a:t>
            </a:r>
            <a:br>
              <a:rPr lang="en-US" sz="2400" b="1" dirty="0">
                <a:solidFill>
                  <a:schemeClr val="tx1"/>
                </a:solidFill>
              </a:rPr>
            </a:br>
            <a:r>
              <a:rPr lang="en-US" sz="2400" b="1" dirty="0">
                <a:solidFill>
                  <a:schemeClr val="tx1"/>
                </a:solidFill>
              </a:rPr>
              <a:t/>
            </a:r>
            <a:br>
              <a:rPr lang="en-US" sz="2400" b="1" dirty="0">
                <a:solidFill>
                  <a:schemeClr val="tx1"/>
                </a:solidFill>
              </a:rPr>
            </a:br>
            <a:r>
              <a:rPr lang="en-US" sz="2400" b="1" dirty="0">
                <a:solidFill>
                  <a:schemeClr val="tx1"/>
                </a:solidFill>
              </a:rPr>
              <a:t>For more information, contact LaTasha Stinson, facilitator at </a:t>
            </a:r>
            <a:r>
              <a:rPr lang="en-US" sz="2400" b="1" dirty="0" smtClean="0">
                <a:solidFill>
                  <a:srgbClr val="002060"/>
                </a:solidFill>
                <a:hlinkClick r:id="rId2"/>
              </a:rPr>
              <a:t>latasha.stinson@cms.k12.nc.us</a:t>
            </a:r>
            <a:r>
              <a:rPr lang="en-US" sz="2400" b="1" dirty="0">
                <a:solidFill>
                  <a:schemeClr val="tx1"/>
                </a:solidFill>
              </a:rPr>
              <a:t/>
            </a:r>
            <a:br>
              <a:rPr lang="en-US" sz="2400" b="1" dirty="0">
                <a:solidFill>
                  <a:schemeClr val="tx1"/>
                </a:solidFill>
              </a:rPr>
            </a:br>
            <a:endParaRPr lang="en-US" sz="2400" b="1" dirty="0">
              <a:solidFill>
                <a:schemeClr val="tx1"/>
              </a:solidFill>
            </a:endParaRPr>
          </a:p>
        </p:txBody>
      </p:sp>
      <p:sp>
        <p:nvSpPr>
          <p:cNvPr id="3" name="Subtitle 2"/>
          <p:cNvSpPr>
            <a:spLocks noGrp="1"/>
          </p:cNvSpPr>
          <p:nvPr>
            <p:ph type="subTitle" idx="1"/>
          </p:nvPr>
        </p:nvSpPr>
        <p:spPr>
          <a:xfrm>
            <a:off x="1676400" y="304800"/>
            <a:ext cx="7467600" cy="1531517"/>
          </a:xfrm>
        </p:spPr>
        <p:txBody>
          <a:bodyPr>
            <a:noAutofit/>
          </a:bodyPr>
          <a:lstStyle/>
          <a:p>
            <a:pPr algn="ctr"/>
            <a:r>
              <a:rPr lang="en-US" sz="3600" b="1" dirty="0"/>
              <a:t>North </a:t>
            </a:r>
            <a:r>
              <a:rPr lang="en-US" sz="3600" b="1" dirty="0" smtClean="0"/>
              <a:t>Star Reading Partners (NSRP)</a:t>
            </a:r>
            <a:endParaRPr lang="en-US" sz="3600" b="1" dirty="0"/>
          </a:p>
        </p:txBody>
      </p:sp>
      <p:pic>
        <p:nvPicPr>
          <p:cNvPr id="1026" name="Picture 2" descr="Image result for north star reading partners"/>
          <p:cNvPicPr>
            <a:picLocks noChangeAspect="1" noChangeArrowheads="1"/>
          </p:cNvPicPr>
          <p:nvPr/>
        </p:nvPicPr>
        <p:blipFill rotWithShape="1">
          <a:blip r:embed="rId3">
            <a:extLst>
              <a:ext uri="{28A0092B-C50C-407E-A947-70E740481C1C}">
                <a14:useLocalDpi xmlns:a14="http://schemas.microsoft.com/office/drawing/2010/main" val="0"/>
              </a:ext>
            </a:extLst>
          </a:blip>
          <a:srcRect l="21094" r="19314"/>
          <a:stretch/>
        </p:blipFill>
        <p:spPr bwMode="auto">
          <a:xfrm>
            <a:off x="7262269" y="926174"/>
            <a:ext cx="1447800" cy="1258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634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524000"/>
            <a:ext cx="6400800" cy="2057400"/>
          </a:xfrm>
        </p:spPr>
        <p:txBody>
          <a:bodyPr/>
          <a:lstStyle/>
          <a:p>
            <a:r>
              <a:rPr lang="en-US" dirty="0" smtClean="0"/>
              <a:t>Highland Creek</a:t>
            </a:r>
            <a:br>
              <a:rPr lang="en-US" dirty="0" smtClean="0"/>
            </a:br>
            <a:r>
              <a:rPr lang="en-US" dirty="0" smtClean="0"/>
              <a:t>C.A.R.E.S</a:t>
            </a:r>
            <a:endParaRPr lang="en-US" dirty="0"/>
          </a:p>
        </p:txBody>
      </p:sp>
      <p:sp>
        <p:nvSpPr>
          <p:cNvPr id="3" name="Subtitle 2"/>
          <p:cNvSpPr>
            <a:spLocks noGrp="1"/>
          </p:cNvSpPr>
          <p:nvPr>
            <p:ph type="subTitle" idx="1"/>
          </p:nvPr>
        </p:nvSpPr>
        <p:spPr>
          <a:xfrm>
            <a:off x="228600" y="3581400"/>
            <a:ext cx="8153400" cy="2197100"/>
          </a:xfrm>
        </p:spPr>
        <p:txBody>
          <a:bodyPr/>
          <a:lstStyle/>
          <a:p>
            <a:r>
              <a:rPr lang="en-US" dirty="0" smtClean="0"/>
              <a:t>Our School-wide theme: </a:t>
            </a:r>
          </a:p>
          <a:p>
            <a:r>
              <a:rPr lang="en-US" dirty="0" smtClean="0">
                <a:solidFill>
                  <a:srgbClr val="FF0000"/>
                </a:solidFill>
              </a:rPr>
              <a:t>C</a:t>
            </a:r>
            <a:r>
              <a:rPr lang="en-US" dirty="0" smtClean="0"/>
              <a:t>haracter building through </a:t>
            </a:r>
            <a:r>
              <a:rPr lang="en-US" dirty="0" smtClean="0">
                <a:solidFill>
                  <a:srgbClr val="FF0000"/>
                </a:solidFill>
              </a:rPr>
              <a:t>A</a:t>
            </a:r>
            <a:r>
              <a:rPr lang="en-US" dirty="0" smtClean="0"/>
              <a:t>cademic </a:t>
            </a:r>
            <a:r>
              <a:rPr lang="en-US" dirty="0" smtClean="0">
                <a:solidFill>
                  <a:srgbClr val="FF0000"/>
                </a:solidFill>
              </a:rPr>
              <a:t>R</a:t>
            </a:r>
            <a:r>
              <a:rPr lang="en-US" dirty="0" smtClean="0"/>
              <a:t>igor while </a:t>
            </a:r>
            <a:r>
              <a:rPr lang="en-US" dirty="0" smtClean="0">
                <a:solidFill>
                  <a:srgbClr val="FF0000"/>
                </a:solidFill>
              </a:rPr>
              <a:t>E</a:t>
            </a:r>
            <a:r>
              <a:rPr lang="en-US" dirty="0" smtClean="0"/>
              <a:t>mbracing </a:t>
            </a:r>
            <a:r>
              <a:rPr lang="en-US" dirty="0" smtClean="0">
                <a:solidFill>
                  <a:srgbClr val="FF0000"/>
                </a:solidFill>
              </a:rPr>
              <a:t>S</a:t>
            </a:r>
            <a:r>
              <a:rPr lang="en-US" dirty="0" smtClean="0"/>
              <a:t>tudent Scholars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p:nvPr/>
        </p:nvSpPr>
        <p:spPr>
          <a:xfrm>
            <a:off x="304800" y="1524000"/>
            <a:ext cx="8458200" cy="3733800"/>
          </a:xfrm>
          <a:prstGeom prst="rect">
            <a:avLst/>
          </a:prstGeom>
          <a:noFill/>
          <a:ln>
            <a:noFill/>
          </a:ln>
        </p:spPr>
        <p:txBody>
          <a:bodyPr lIns="91425" tIns="45700" rIns="91425" bIns="45700" anchor="t" anchorCtr="0">
            <a:noAutofit/>
          </a:bodyPr>
          <a:lstStyle/>
          <a:p>
            <a:pPr lvl="0" algn="ctr">
              <a:buClr>
                <a:schemeClr val="dk1"/>
              </a:buClr>
              <a:buSzPct val="25000"/>
            </a:pPr>
            <a:r>
              <a:rPr lang="en-US" sz="5400" dirty="0" smtClean="0"/>
              <a:t> Highland Creek Elementary School</a:t>
            </a:r>
          </a:p>
          <a:p>
            <a:pPr lvl="0" algn="ctr">
              <a:buClr>
                <a:schemeClr val="dk1"/>
              </a:buClr>
              <a:buSzPct val="25000"/>
            </a:pPr>
            <a:r>
              <a:rPr lang="en-US" sz="5400" dirty="0" smtClean="0"/>
              <a:t>Read to Achieve</a:t>
            </a:r>
          </a:p>
          <a:p>
            <a:pPr algn="ctr">
              <a:buClr>
                <a:schemeClr val="dk1"/>
              </a:buClr>
              <a:buSzPct val="25000"/>
            </a:pPr>
            <a:endParaRPr lang="en-US" sz="4000" dirty="0" smtClean="0"/>
          </a:p>
          <a:p>
            <a:pPr lvl="0" algn="ctr">
              <a:buClr>
                <a:schemeClr val="dk1"/>
              </a:buClr>
              <a:buSzPct val="25000"/>
            </a:pPr>
            <a:endParaRPr lang="en-US" sz="5400" dirty="0" smtClean="0"/>
          </a:p>
          <a:p>
            <a:pPr lvl="0" algn="ctr">
              <a:buClr>
                <a:schemeClr val="dk1"/>
              </a:buClr>
              <a:buSzPct val="25000"/>
            </a:pPr>
            <a:endParaRPr lang="en-US" sz="5400" dirty="0" smtClean="0"/>
          </a:p>
          <a:p>
            <a:pPr lvl="0" algn="ctr">
              <a:buClr>
                <a:schemeClr val="dk1"/>
              </a:buClr>
              <a:buSzPct val="25000"/>
            </a:pPr>
            <a:endParaRPr lang="en-US" sz="3600" b="0" i="0" u="sng" strike="noStrike" cap="none" baseline="0" dirty="0">
              <a:solidFill>
                <a:schemeClr val="hlink"/>
              </a:solidFill>
              <a:latin typeface="Calibri"/>
              <a:ea typeface="Calibri"/>
              <a:cs typeface="Calibri"/>
              <a:sym typeface="Calibri"/>
              <a:hlinkClick r:id="rId3"/>
            </a:endParaRPr>
          </a:p>
        </p:txBody>
      </p:sp>
    </p:spTree>
    <p:extLst>
      <p:ext uri="{BB962C8B-B14F-4D97-AF65-F5344CB8AC3E}">
        <p14:creationId xmlns:p14="http://schemas.microsoft.com/office/powerpoint/2010/main" val="3699832881"/>
      </p:ext>
    </p:extLst>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p:nvPr/>
        </p:nvSpPr>
        <p:spPr>
          <a:xfrm>
            <a:off x="6691311" y="6321425"/>
            <a:ext cx="2133599" cy="365125"/>
          </a:xfrm>
          <a:prstGeom prst="rect">
            <a:avLst/>
          </a:prstGeom>
          <a:noFill/>
          <a:ln>
            <a:noFill/>
          </a:ln>
        </p:spPr>
        <p:txBody>
          <a:bodyPr lIns="91425" tIns="45700" rIns="91425" bIns="45700" anchor="ctr" anchorCtr="0">
            <a:noAutofit/>
          </a:bodyPr>
          <a:lstStyle/>
          <a:p>
            <a:pPr marL="0" marR="0" lvl="0" indent="0" algn="r" rtl="0">
              <a:buClr>
                <a:srgbClr val="898989"/>
              </a:buClr>
              <a:buSzPct val="25000"/>
              <a:buFont typeface="Calibri"/>
              <a:buNone/>
            </a:pPr>
            <a:r>
              <a:rPr lang="en-US" sz="1200" b="0" i="0" u="none" strike="noStrike" cap="none" baseline="0">
                <a:solidFill>
                  <a:srgbClr val="898989"/>
                </a:solidFill>
                <a:latin typeface="Calibri"/>
                <a:ea typeface="Calibri"/>
                <a:cs typeface="Calibri"/>
                <a:sym typeface="Calibri"/>
              </a:rPr>
              <a:t>*  </a:t>
            </a:r>
          </a:p>
        </p:txBody>
      </p:sp>
      <p:sp>
        <p:nvSpPr>
          <p:cNvPr id="62" name="Shape 62"/>
          <p:cNvSpPr txBox="1"/>
          <p:nvPr/>
        </p:nvSpPr>
        <p:spPr>
          <a:xfrm>
            <a:off x="457200" y="168275"/>
            <a:ext cx="8229600" cy="1143000"/>
          </a:xfrm>
          <a:prstGeom prst="rect">
            <a:avLst/>
          </a:prstGeom>
          <a:noFill/>
          <a:ln>
            <a:noFill/>
          </a:ln>
        </p:spPr>
        <p:txBody>
          <a:bodyPr lIns="91425" tIns="45700" rIns="91425" bIns="45700" anchor="t" anchorCtr="0">
            <a:noAutofit/>
          </a:bodyPr>
          <a:lstStyle/>
          <a:p>
            <a:pPr marL="0" marR="0" lvl="0" indent="0" algn="ctr" rtl="0">
              <a:buClr>
                <a:srgbClr val="FF0000"/>
              </a:buClr>
              <a:buSzPct val="25000"/>
              <a:buFont typeface="Calibri"/>
              <a:buNone/>
            </a:pPr>
            <a:r>
              <a:rPr lang="en-US" sz="4400" b="1" i="0" u="none" strike="noStrike" cap="none" baseline="0">
                <a:solidFill>
                  <a:srgbClr val="FF0000"/>
                </a:solidFill>
                <a:latin typeface="Calibri"/>
                <a:ea typeface="Calibri"/>
                <a:cs typeface="Calibri"/>
                <a:sym typeface="Calibri"/>
              </a:rPr>
              <a:t>What is Read To Achieve?</a:t>
            </a:r>
          </a:p>
        </p:txBody>
      </p:sp>
      <p:sp>
        <p:nvSpPr>
          <p:cNvPr id="63" name="Shape 63"/>
          <p:cNvSpPr txBox="1"/>
          <p:nvPr/>
        </p:nvSpPr>
        <p:spPr>
          <a:xfrm>
            <a:off x="290512" y="931862"/>
            <a:ext cx="8534399" cy="5713412"/>
          </a:xfrm>
          <a:prstGeom prst="rect">
            <a:avLst/>
          </a:prstGeom>
          <a:noFill/>
          <a:ln>
            <a:noFill/>
          </a:ln>
        </p:spPr>
        <p:txBody>
          <a:bodyPr lIns="91425" tIns="45700" rIns="91425" bIns="45700" anchor="t" anchorCtr="0">
            <a:noAutofit/>
          </a:bodyPr>
          <a:lstStyle/>
          <a:p>
            <a:pPr marL="0" marR="0" lvl="0" indent="0" algn="l" rtl="0">
              <a:buClr>
                <a:schemeClr val="dk1"/>
              </a:buClr>
              <a:buSzPct val="98958"/>
              <a:buFont typeface="Arial"/>
              <a:buChar char="•"/>
            </a:pPr>
            <a:r>
              <a:rPr lang="en-US" sz="3200" b="0" i="0" u="none" strike="noStrike" cap="none" baseline="0" dirty="0">
                <a:solidFill>
                  <a:schemeClr val="dk1"/>
                </a:solidFill>
                <a:latin typeface="Calibri"/>
                <a:ea typeface="Calibri"/>
                <a:cs typeface="Calibri"/>
                <a:sym typeface="Calibri"/>
              </a:rPr>
              <a:t>Read to Achieve is part of the Excellent Public Schools Act  which became law in July 2012.  </a:t>
            </a:r>
            <a:endParaRPr lang="en-US" sz="3200" b="0" i="0" u="none" strike="noStrike" cap="none" baseline="0" dirty="0" smtClean="0">
              <a:solidFill>
                <a:schemeClr val="dk1"/>
              </a:solidFill>
              <a:latin typeface="Calibri"/>
              <a:ea typeface="Calibri"/>
              <a:cs typeface="Calibri"/>
              <a:sym typeface="Calibri"/>
            </a:endParaRPr>
          </a:p>
          <a:p>
            <a:pPr marL="0" marR="0" lvl="0" indent="0" algn="l" rtl="0">
              <a:buClr>
                <a:schemeClr val="dk1"/>
              </a:buClr>
              <a:buSzPct val="98958"/>
              <a:buFont typeface="Arial"/>
              <a:buChar char="•"/>
            </a:pPr>
            <a:endParaRPr lang="en-US" sz="3200" b="0" i="0" u="none" strike="noStrike" cap="none" baseline="0" dirty="0" smtClean="0">
              <a:solidFill>
                <a:schemeClr val="dk1"/>
              </a:solidFill>
              <a:latin typeface="Calibri"/>
              <a:ea typeface="Calibri"/>
              <a:cs typeface="Calibri"/>
              <a:sym typeface="Calibri"/>
            </a:endParaRPr>
          </a:p>
          <a:p>
            <a:pPr marL="0" marR="0" lvl="0" indent="0" algn="l" rtl="0">
              <a:buClr>
                <a:schemeClr val="dk1"/>
              </a:buClr>
              <a:buSzPct val="98958"/>
              <a:buFont typeface="Arial"/>
              <a:buChar char="•"/>
            </a:pPr>
            <a:r>
              <a:rPr lang="en-US" sz="3200" b="0" i="0" u="none" strike="noStrike" cap="none" baseline="0" dirty="0" smtClean="0">
                <a:solidFill>
                  <a:schemeClr val="dk1"/>
                </a:solidFill>
                <a:latin typeface="Calibri"/>
                <a:ea typeface="Calibri"/>
                <a:cs typeface="Calibri"/>
                <a:sym typeface="Calibri"/>
              </a:rPr>
              <a:t>This law supports the NC State Board of Education’s mission:</a:t>
            </a:r>
          </a:p>
          <a:p>
            <a:pPr marL="0" marR="0" lvl="1" indent="0" algn="ctr" rtl="0">
              <a:buClr>
                <a:schemeClr val="dk1"/>
              </a:buClr>
              <a:buSzPct val="98958"/>
            </a:pPr>
            <a:r>
              <a:rPr lang="en-US" sz="3200" b="0" i="0" u="none" strike="noStrike" cap="none" baseline="0" dirty="0" smtClean="0">
                <a:solidFill>
                  <a:schemeClr val="dk1"/>
                </a:solidFill>
                <a:latin typeface="Calibri"/>
                <a:ea typeface="Calibri"/>
                <a:cs typeface="Calibri"/>
                <a:sym typeface="Calibri"/>
              </a:rPr>
              <a:t>Every public school student will graduate from high school globally competitive for work and post-secondary education and prepared for life in the 21</a:t>
            </a:r>
            <a:r>
              <a:rPr lang="en-US" sz="3200" b="0" i="0" u="none" strike="noStrike" cap="none" baseline="30000" dirty="0" smtClean="0">
                <a:solidFill>
                  <a:schemeClr val="dk1"/>
                </a:solidFill>
                <a:latin typeface="Calibri"/>
                <a:ea typeface="Calibri"/>
                <a:cs typeface="Calibri"/>
                <a:sym typeface="Calibri"/>
              </a:rPr>
              <a:t>st</a:t>
            </a:r>
            <a:r>
              <a:rPr lang="en-US" sz="3200" b="0" i="0" u="none" strike="noStrike" cap="none" baseline="0" dirty="0" smtClean="0">
                <a:solidFill>
                  <a:schemeClr val="dk1"/>
                </a:solidFill>
                <a:latin typeface="Calibri"/>
                <a:ea typeface="Calibri"/>
                <a:cs typeface="Calibri"/>
                <a:sym typeface="Calibri"/>
              </a:rPr>
              <a:t> century. </a:t>
            </a:r>
          </a:p>
          <a:p>
            <a:endParaRPr dirty="0"/>
          </a:p>
          <a:p>
            <a:endParaRPr dirty="0"/>
          </a:p>
        </p:txBody>
      </p:sp>
      <p:sp>
        <p:nvSpPr>
          <p:cNvPr id="64" name="Shape 64"/>
          <p:cNvSpPr txBox="1">
            <a:spLocks noGrp="1"/>
          </p:cNvSpPr>
          <p:nvPr>
            <p:ph type="sldNum" idx="12"/>
          </p:nvPr>
        </p:nvSpPr>
        <p:spPr>
          <a:xfrm>
            <a:off x="6691311" y="6321425"/>
            <a:ext cx="2133599" cy="365125"/>
          </a:xfrm>
          <a:prstGeom prst="rect">
            <a:avLst/>
          </a:prstGeom>
          <a:noFill/>
          <a:ln>
            <a:noFill/>
          </a:ln>
        </p:spPr>
        <p:txBody>
          <a:bodyPr lIns="91425" tIns="45700" rIns="91425" bIns="45700" anchor="ctr" anchorCtr="0">
            <a:noAutofit/>
          </a:bodyPr>
          <a:lstStyle/>
          <a:p>
            <a:pPr marL="0" marR="0" lvl="0" indent="0" algn="r" rtl="0">
              <a:buSzPct val="25000"/>
              <a:buNone/>
            </a:pPr>
            <a:r>
              <a:rPr lang="en-US"/>
              <a:t> </a:t>
            </a:r>
          </a:p>
        </p:txBody>
      </p:sp>
    </p:spTree>
    <p:extLst>
      <p:ext uri="{BB962C8B-B14F-4D97-AF65-F5344CB8AC3E}">
        <p14:creationId xmlns:p14="http://schemas.microsoft.com/office/powerpoint/2010/main" val="1493205099"/>
      </p:ext>
    </p:extLst>
  </p:cSld>
  <p:clrMapOvr>
    <a:masterClrMapping/>
  </p:clrMapOvr>
  <p:transition spd="slow">
    <p:cu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p:spPr>
        <p:txBody>
          <a:bodyP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i="0" u="none" strike="noStrike" kern="0" cap="none" spc="0" normalizeH="0" baseline="0" noProof="0" dirty="0" smtClean="0">
                <a:ln>
                  <a:noFill/>
                </a:ln>
                <a:solidFill>
                  <a:srgbClr val="FF0000"/>
                </a:solidFill>
                <a:effectLst/>
                <a:uLnTx/>
                <a:uFillTx/>
                <a:latin typeface="Arial"/>
                <a:ea typeface="Arial"/>
                <a:cs typeface="Arial"/>
                <a:sym typeface="Arial"/>
              </a:rPr>
              <a:t>What does this mean?</a:t>
            </a:r>
            <a:r>
              <a:rPr kumimoji="0" lang="en-US" sz="4000" b="0" i="0" u="none" strike="noStrike" kern="0" cap="none" spc="0" normalizeH="0" baseline="0" noProof="0" dirty="0" smtClean="0">
                <a:ln>
                  <a:noFill/>
                </a:ln>
                <a:solidFill>
                  <a:srgbClr val="FF0000"/>
                </a:solidFill>
                <a:effectLst/>
                <a:uLnTx/>
                <a:uFillTx/>
                <a:latin typeface="Arial"/>
                <a:ea typeface="Arial"/>
                <a:cs typeface="Arial"/>
                <a:sym typeface="Arial"/>
              </a:rPr>
              <a:t/>
            </a:r>
            <a:br>
              <a:rPr kumimoji="0" lang="en-US" sz="4000" b="0" i="0" u="none" strike="noStrike" kern="0" cap="none" spc="0" normalizeH="0" baseline="0" noProof="0" dirty="0" smtClean="0">
                <a:ln>
                  <a:noFill/>
                </a:ln>
                <a:solidFill>
                  <a:srgbClr val="FF0000"/>
                </a:solidFill>
                <a:effectLst/>
                <a:uLnTx/>
                <a:uFillTx/>
                <a:latin typeface="Arial"/>
                <a:ea typeface="Arial"/>
                <a:cs typeface="Arial"/>
                <a:sym typeface="Arial"/>
              </a:rPr>
            </a:br>
            <a:endParaRPr kumimoji="0" lang="en-US" sz="4000" b="0" i="0" u="none" strike="noStrike" kern="0" cap="none" spc="0" normalizeH="0" baseline="0" noProof="0" dirty="0">
              <a:ln>
                <a:noFill/>
              </a:ln>
              <a:solidFill>
                <a:srgbClr val="FF0000"/>
              </a:solidFill>
              <a:effectLst/>
              <a:uLnTx/>
              <a:uFillTx/>
              <a:latin typeface="Arial"/>
              <a:ea typeface="Arial"/>
              <a:cs typeface="Arial"/>
              <a:sym typeface="Arial"/>
            </a:endParaRPr>
          </a:p>
        </p:txBody>
      </p:sp>
      <p:sp>
        <p:nvSpPr>
          <p:cNvPr id="3" name="Content Placeholder 2"/>
          <p:cNvSpPr txBox="1">
            <a:spLocks/>
          </p:cNvSpPr>
          <p:nvPr/>
        </p:nvSpPr>
        <p:spPr>
          <a:xfrm>
            <a:off x="457200" y="990600"/>
            <a:ext cx="8229600" cy="4525963"/>
          </a:xfrm>
          <a:prstGeom prst="rect">
            <a:avLst/>
          </a:prstGeom>
        </p:spPr>
        <p:txBody>
          <a:bodyPr>
            <a:noAutofit/>
          </a:bodyPr>
          <a:lstStyle/>
          <a:p>
            <a:pPr marL="0" marR="0" lvl="0" indent="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400" b="0" i="0" u="none" strike="noStrike" kern="0" cap="none" spc="0" normalizeH="0" baseline="0" noProof="0" dirty="0" smtClean="0">
                <a:ln>
                  <a:noFill/>
                </a:ln>
                <a:solidFill>
                  <a:srgbClr val="000000"/>
                </a:solidFill>
                <a:effectLst/>
                <a:uLnTx/>
                <a:uFillTx/>
                <a:latin typeface="Arial"/>
                <a:ea typeface="Arial"/>
                <a:cs typeface="Arial"/>
                <a:sym typeface="Arial"/>
              </a:rPr>
              <a:t>NWEA MAP Testing score of </a:t>
            </a:r>
            <a:r>
              <a:rPr kumimoji="0" lang="en-US" sz="2400" b="0" i="0" u="sng" strike="noStrike" kern="0" cap="none" spc="0" normalizeH="0" baseline="0" noProof="0" dirty="0" smtClean="0">
                <a:ln>
                  <a:noFill/>
                </a:ln>
                <a:solidFill>
                  <a:srgbClr val="000000"/>
                </a:solidFill>
                <a:effectLst/>
                <a:uLnTx/>
                <a:uFillTx/>
                <a:latin typeface="Arial"/>
                <a:ea typeface="Arial"/>
                <a:cs typeface="Arial"/>
                <a:sym typeface="Arial"/>
              </a:rPr>
              <a:t>207 or above</a:t>
            </a:r>
          </a:p>
          <a:p>
            <a:pPr marL="796925" indent="-222250">
              <a:buFont typeface="Arial" panose="020B0604020202020204" pitchFamily="34" charset="0"/>
              <a:buChar char="•"/>
              <a:defRPr/>
            </a:pPr>
            <a:r>
              <a:rPr lang="en-US" sz="2400" i="1" dirty="0"/>
              <a:t>Three </a:t>
            </a:r>
            <a:r>
              <a:rPr lang="en-US" sz="2400" i="1" dirty="0" smtClean="0"/>
              <a:t>opportunities- </a:t>
            </a:r>
            <a:r>
              <a:rPr lang="en-US" sz="2400" i="1" dirty="0"/>
              <a:t>beginning, middle, and end of </a:t>
            </a:r>
            <a:r>
              <a:rPr lang="en-US" sz="2400" i="1" dirty="0" smtClean="0"/>
              <a:t>year</a:t>
            </a:r>
            <a:endParaRPr kumimoji="0" lang="en-US" sz="2400" b="0" i="1" u="none" strike="noStrike" kern="0" cap="none" spc="0" normalizeH="0" baseline="0" noProof="0" dirty="0" smtClean="0">
              <a:ln>
                <a:noFill/>
              </a:ln>
              <a:solidFill>
                <a:srgbClr val="000000"/>
              </a:solidFill>
              <a:effectLst/>
              <a:uLnTx/>
              <a:uFillTx/>
              <a:sym typeface="Arial"/>
            </a:endParaRPr>
          </a:p>
          <a:p>
            <a:pPr lvl="0">
              <a:buFont typeface="Wingdings" pitchFamily="2" charset="2"/>
              <a:buChar char="ü"/>
            </a:pPr>
            <a:r>
              <a:rPr lang="en-US" sz="2400" dirty="0" smtClean="0"/>
              <a:t>BOG (Beginning of Grade) Score of </a:t>
            </a:r>
            <a:r>
              <a:rPr lang="en-US" sz="2400" u="sng" dirty="0" smtClean="0"/>
              <a:t>3 or above</a:t>
            </a:r>
          </a:p>
          <a:p>
            <a:pPr lvl="0"/>
            <a:endParaRPr lang="en-US" sz="2400" dirty="0" smtClean="0"/>
          </a:p>
          <a:p>
            <a:pPr lvl="0">
              <a:buFont typeface="Wingdings" pitchFamily="2" charset="2"/>
              <a:buChar char="ü"/>
            </a:pPr>
            <a:r>
              <a:rPr kumimoji="0" lang="en-US" sz="2400" b="0" i="0" u="none" strike="noStrike" kern="0" cap="none" spc="0" normalizeH="0" baseline="0" noProof="0" dirty="0" smtClean="0">
                <a:ln>
                  <a:noFill/>
                </a:ln>
                <a:solidFill>
                  <a:srgbClr val="000000"/>
                </a:solidFill>
                <a:effectLst/>
                <a:uLnTx/>
                <a:uFillTx/>
                <a:latin typeface="Arial"/>
                <a:ea typeface="Arial"/>
                <a:cs typeface="Arial"/>
                <a:sym typeface="Arial"/>
              </a:rPr>
              <a:t>EOG</a:t>
            </a:r>
            <a:r>
              <a:rPr kumimoji="0" lang="en-US" sz="2400" b="0" i="0" u="none" strike="noStrike" kern="0" cap="none" spc="0" normalizeH="0" noProof="0" dirty="0" smtClean="0">
                <a:ln>
                  <a:noFill/>
                </a:ln>
                <a:solidFill>
                  <a:srgbClr val="000000"/>
                </a:solidFill>
                <a:effectLst/>
                <a:uLnTx/>
                <a:uFillTx/>
                <a:latin typeface="Arial"/>
                <a:ea typeface="Arial"/>
                <a:cs typeface="Arial"/>
                <a:sym typeface="Arial"/>
              </a:rPr>
              <a:t> (End of Grade) score of </a:t>
            </a:r>
            <a:r>
              <a:rPr kumimoji="0" lang="en-US" sz="2400" b="0" i="0" u="sng" strike="noStrike" kern="0" cap="none" spc="0" normalizeH="0" noProof="0" dirty="0" smtClean="0">
                <a:ln>
                  <a:noFill/>
                </a:ln>
                <a:solidFill>
                  <a:srgbClr val="000000"/>
                </a:solidFill>
                <a:effectLst/>
                <a:uLnTx/>
                <a:uFillTx/>
                <a:latin typeface="Arial"/>
                <a:ea typeface="Arial"/>
                <a:cs typeface="Arial"/>
                <a:sym typeface="Arial"/>
              </a:rPr>
              <a:t>3 or above</a:t>
            </a:r>
          </a:p>
          <a:p>
            <a:pPr lvl="0">
              <a:buFont typeface="Wingdings" pitchFamily="2" charset="2"/>
              <a:buChar char="ü"/>
            </a:pPr>
            <a:endParaRPr lang="en-US" sz="2400" u="sng" baseline="0" dirty="0"/>
          </a:p>
          <a:p>
            <a:pPr lvl="1" algn="ctr"/>
            <a:r>
              <a:rPr lang="en-US" sz="2400" b="1" noProof="0" dirty="0" smtClean="0"/>
              <a:t>Students have 5 opportunities to show proficiency throughout the year.</a:t>
            </a:r>
            <a:endParaRPr kumimoji="0" lang="en-US" sz="2400" b="1" i="0" strike="noStrike" kern="0" cap="none" spc="0" normalizeH="0" baseline="0" noProof="0" dirty="0" smtClean="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tabLst/>
              <a:defRPr/>
            </a:pPr>
            <a:endParaRPr kumimoji="0" lang="en-US" sz="2800" b="0" i="0" u="none" strike="noStrike" kern="0" cap="none" spc="0" normalizeH="0" baseline="0" noProof="0" dirty="0">
              <a:ln>
                <a:noFill/>
              </a:ln>
              <a:solidFill>
                <a:srgbClr val="000000"/>
              </a:solidFill>
              <a:effectLst/>
              <a:uLnTx/>
              <a:uFillTx/>
              <a:latin typeface="Arial"/>
              <a:ea typeface="Arial"/>
              <a:cs typeface="Arial"/>
              <a:sym typeface="Arial"/>
            </a:endParaRPr>
          </a:p>
        </p:txBody>
      </p:sp>
    </p:spTree>
    <p:extLst>
      <p:ext uri="{BB962C8B-B14F-4D97-AF65-F5344CB8AC3E}">
        <p14:creationId xmlns:p14="http://schemas.microsoft.com/office/powerpoint/2010/main" val="41745101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p:nvPr/>
        </p:nvSpPr>
        <p:spPr>
          <a:xfrm>
            <a:off x="76200" y="0"/>
            <a:ext cx="8991599" cy="6781799"/>
          </a:xfrm>
          <a:prstGeom prst="rect">
            <a:avLst/>
          </a:prstGeom>
          <a:blipFill>
            <a:blip r:embed="rId3"/>
            <a:stretch>
              <a:fillRect/>
            </a:stretch>
          </a:blipFill>
        </p:spPr>
      </p:sp>
    </p:spTree>
    <p:extLst>
      <p:ext uri="{BB962C8B-B14F-4D97-AF65-F5344CB8AC3E}">
        <p14:creationId xmlns:p14="http://schemas.microsoft.com/office/powerpoint/2010/main" val="533140060"/>
      </p:ext>
    </p:extLst>
  </p:cSld>
  <p:clrMapOvr>
    <a:masterClrMapping/>
  </p:clrMapOvr>
  <p:transition spd="slow">
    <p:cu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152400"/>
            <a:ext cx="6870700" cy="685800"/>
          </a:xfrm>
        </p:spPr>
        <p:txBody>
          <a:bodyPr/>
          <a:lstStyle/>
          <a:p>
            <a:r>
              <a:rPr lang="en-US" b="1" u="sng" dirty="0" smtClean="0"/>
              <a:t>Weekly Homework-Math</a:t>
            </a:r>
          </a:p>
        </p:txBody>
      </p:sp>
      <p:sp>
        <p:nvSpPr>
          <p:cNvPr id="8195" name="Content Placeholder 2"/>
          <p:cNvSpPr>
            <a:spLocks noGrp="1"/>
          </p:cNvSpPr>
          <p:nvPr>
            <p:ph sz="half" idx="1"/>
          </p:nvPr>
        </p:nvSpPr>
        <p:spPr>
          <a:xfrm>
            <a:off x="76200" y="838200"/>
            <a:ext cx="8305800" cy="3124200"/>
          </a:xfrm>
        </p:spPr>
        <p:txBody>
          <a:bodyPr/>
          <a:lstStyle/>
          <a:p>
            <a:pPr>
              <a:buFontTx/>
              <a:buNone/>
            </a:pPr>
            <a:r>
              <a:rPr lang="en-US" sz="1800" b="1" u="sng" dirty="0" smtClean="0"/>
              <a:t>Math Homework</a:t>
            </a:r>
            <a:r>
              <a:rPr lang="en-US" sz="1800" dirty="0" smtClean="0"/>
              <a:t>:  </a:t>
            </a:r>
          </a:p>
          <a:p>
            <a:r>
              <a:rPr lang="en-US" sz="1800" dirty="0" smtClean="0"/>
              <a:t>Students are learning how to write and record daily in their agenda.  </a:t>
            </a:r>
          </a:p>
          <a:p>
            <a:r>
              <a:rPr lang="en-US" sz="1800" dirty="0" smtClean="0"/>
              <a:t>Paper homework will come home usually Monday and Wednesday. It is skill based on content taught in the class. All HW will be communicated with you through the agenda. Please check the agenda daily. </a:t>
            </a:r>
          </a:p>
          <a:p>
            <a:r>
              <a:rPr lang="en-US" sz="1800" b="1" dirty="0" smtClean="0"/>
              <a:t>All homework </a:t>
            </a:r>
            <a:r>
              <a:rPr lang="en-US" sz="1800" dirty="0" smtClean="0"/>
              <a:t>is a completion </a:t>
            </a:r>
            <a:r>
              <a:rPr lang="en-US" sz="1800" dirty="0"/>
              <a:t>only grade</a:t>
            </a:r>
            <a:r>
              <a:rPr lang="en-US" sz="1800" dirty="0" smtClean="0"/>
              <a:t>. We will review all written homework in class. Students will be provided immediate feedback.</a:t>
            </a:r>
          </a:p>
          <a:p>
            <a:r>
              <a:rPr lang="en-US" sz="1800" dirty="0" smtClean="0"/>
              <a:t>Check our </a:t>
            </a:r>
            <a:r>
              <a:rPr lang="en-US" sz="1800" b="1" u="sng" dirty="0" smtClean="0"/>
              <a:t>classroom website </a:t>
            </a:r>
            <a:r>
              <a:rPr lang="en-US" sz="1800" dirty="0" smtClean="0"/>
              <a:t>for any strategies or websites that reinforce skills taught in class. </a:t>
            </a:r>
          </a:p>
        </p:txBody>
      </p:sp>
      <p:sp>
        <p:nvSpPr>
          <p:cNvPr id="8196" name="Content Placeholder 3"/>
          <p:cNvSpPr>
            <a:spLocks noGrp="1"/>
          </p:cNvSpPr>
          <p:nvPr>
            <p:ph sz="half" idx="2"/>
          </p:nvPr>
        </p:nvSpPr>
        <p:spPr>
          <a:xfrm>
            <a:off x="1676400" y="3886200"/>
            <a:ext cx="7010400" cy="2895600"/>
          </a:xfrm>
          <a:ln>
            <a:solidFill>
              <a:schemeClr val="tx1"/>
            </a:solidFill>
          </a:ln>
        </p:spPr>
        <p:txBody>
          <a:bodyPr/>
          <a:lstStyle/>
          <a:p>
            <a:pPr algn="ctr">
              <a:buFontTx/>
              <a:buNone/>
            </a:pPr>
            <a:r>
              <a:rPr lang="en-US" sz="1800" b="1" dirty="0" smtClean="0"/>
              <a:t>What can you do?</a:t>
            </a:r>
          </a:p>
          <a:p>
            <a:r>
              <a:rPr lang="en-US" sz="1800" dirty="0" smtClean="0"/>
              <a:t>Check the agenda nightly.</a:t>
            </a:r>
          </a:p>
          <a:p>
            <a:r>
              <a:rPr lang="en-US" sz="1800" dirty="0" smtClean="0"/>
              <a:t>Review homework for completion. </a:t>
            </a:r>
          </a:p>
          <a:p>
            <a:r>
              <a:rPr lang="en-US" sz="1800" dirty="0" smtClean="0"/>
              <a:t>Encourage independence. </a:t>
            </a:r>
          </a:p>
          <a:p>
            <a:r>
              <a:rPr lang="en-US" sz="1800" dirty="0" smtClean="0"/>
              <a:t>Support your child on </a:t>
            </a:r>
            <a:r>
              <a:rPr lang="en-US" sz="1800" dirty="0" err="1" smtClean="0"/>
              <a:t>Dreambox</a:t>
            </a:r>
            <a:r>
              <a:rPr lang="en-US" sz="1800" dirty="0" smtClean="0"/>
              <a:t>, </a:t>
            </a:r>
            <a:r>
              <a:rPr lang="en-US" sz="1800" dirty="0" err="1" smtClean="0"/>
              <a:t>Edgenuity</a:t>
            </a:r>
            <a:r>
              <a:rPr lang="en-US" sz="1800" dirty="0" smtClean="0"/>
              <a:t>, Prodigy, and other math websites to build fluency. </a:t>
            </a:r>
          </a:p>
          <a:p>
            <a:endParaRPr lang="en-US" sz="1800" dirty="0"/>
          </a:p>
          <a:p>
            <a:r>
              <a:rPr lang="en-US" sz="1800" dirty="0" smtClean="0"/>
              <a:t>All 3</a:t>
            </a:r>
            <a:r>
              <a:rPr lang="en-US" sz="1800" baseline="30000" dirty="0" smtClean="0"/>
              <a:t>rd</a:t>
            </a:r>
            <a:r>
              <a:rPr lang="en-US" sz="1800" dirty="0" smtClean="0"/>
              <a:t> graders need at least 30 minutes on </a:t>
            </a:r>
            <a:r>
              <a:rPr lang="en-US" sz="1800" dirty="0" err="1" smtClean="0"/>
              <a:t>Edgenuity</a:t>
            </a:r>
            <a:r>
              <a:rPr lang="en-US" sz="1800" dirty="0"/>
              <a:t> </a:t>
            </a:r>
            <a:r>
              <a:rPr lang="en-US" sz="1800" dirty="0" smtClean="0"/>
              <a:t>or </a:t>
            </a:r>
            <a:r>
              <a:rPr lang="en-US" sz="1800" dirty="0" err="1" smtClean="0"/>
              <a:t>Dreambox</a:t>
            </a:r>
            <a:r>
              <a:rPr lang="en-US" sz="1800" dirty="0" smtClean="0"/>
              <a:t> each week. They are linked to high MAP growth. </a:t>
            </a: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0"/>
            <a:ext cx="6934200" cy="4955203"/>
          </a:xfrm>
          <a:prstGeom prst="rect">
            <a:avLst/>
          </a:prstGeom>
          <a:noFill/>
        </p:spPr>
        <p:txBody>
          <a:bodyPr wrap="square" rtlCol="0">
            <a:spAutoFit/>
          </a:bodyPr>
          <a:lstStyle/>
          <a:p>
            <a:pPr algn="ctr"/>
            <a:r>
              <a:rPr lang="en-US" sz="3600" b="1" u="sng" dirty="0" smtClean="0"/>
              <a:t>Weekly Homework-Reading</a:t>
            </a:r>
          </a:p>
          <a:p>
            <a:endParaRPr lang="en-US" sz="2800" dirty="0" smtClean="0"/>
          </a:p>
          <a:p>
            <a:endParaRPr lang="en-US" sz="2000" dirty="0" smtClean="0"/>
          </a:p>
          <a:p>
            <a:r>
              <a:rPr lang="en-US" sz="2800" b="1" dirty="0" smtClean="0"/>
              <a:t>Monday</a:t>
            </a:r>
            <a:r>
              <a:rPr lang="en-US" sz="2800" b="1" dirty="0"/>
              <a:t> </a:t>
            </a:r>
            <a:r>
              <a:rPr lang="en-US" sz="2800" b="1" dirty="0" smtClean="0"/>
              <a:t>and Wednesday</a:t>
            </a:r>
          </a:p>
          <a:p>
            <a:pPr marL="457200" indent="-457200">
              <a:buFont typeface="Arial" panose="020B0604020202020204" pitchFamily="34" charset="0"/>
              <a:buChar char="•"/>
            </a:pPr>
            <a:r>
              <a:rPr lang="en-US" sz="2800" dirty="0" smtClean="0"/>
              <a:t>Read 20 minutes</a:t>
            </a:r>
          </a:p>
          <a:p>
            <a:pPr marL="457200" indent="-457200">
              <a:buFont typeface="Arial" panose="020B0604020202020204" pitchFamily="34" charset="0"/>
              <a:buChar char="•"/>
            </a:pPr>
            <a:r>
              <a:rPr lang="en-US" sz="2800" dirty="0" smtClean="0"/>
              <a:t>Write a paragraph (5-7 sentences) summary of your reading.</a:t>
            </a:r>
          </a:p>
          <a:p>
            <a:pPr marL="457200" indent="-457200">
              <a:buFont typeface="Arial" panose="020B0604020202020204" pitchFamily="34" charset="0"/>
              <a:buChar char="•"/>
            </a:pPr>
            <a:endParaRPr lang="en-US" sz="2800" dirty="0"/>
          </a:p>
          <a:p>
            <a:r>
              <a:rPr lang="en-US" sz="2800" b="1" dirty="0" smtClean="0"/>
              <a:t>Tuesday and Thursday</a:t>
            </a:r>
          </a:p>
          <a:p>
            <a:pPr marL="342900" indent="-342900">
              <a:buFont typeface="Arial" panose="020B0604020202020204" pitchFamily="34" charset="0"/>
              <a:buChar char="•"/>
            </a:pPr>
            <a:r>
              <a:rPr lang="en-US" sz="2800" dirty="0" err="1" smtClean="0"/>
              <a:t>EdGenuity</a:t>
            </a:r>
            <a:r>
              <a:rPr lang="en-US" sz="2800" dirty="0" smtClean="0"/>
              <a:t> (Reading Section) for 20 minutes</a:t>
            </a:r>
            <a:endParaRPr lang="en-US" sz="2400" dirty="0"/>
          </a:p>
        </p:txBody>
      </p:sp>
    </p:spTree>
    <p:extLst>
      <p:ext uri="{BB962C8B-B14F-4D97-AF65-F5344CB8AC3E}">
        <p14:creationId xmlns:p14="http://schemas.microsoft.com/office/powerpoint/2010/main" val="24119600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b="1" u="sng" dirty="0" smtClean="0"/>
              <a:t>Grading Scale/ Report Cards </a:t>
            </a:r>
          </a:p>
        </p:txBody>
      </p:sp>
      <p:sp>
        <p:nvSpPr>
          <p:cNvPr id="11267" name="Content Placeholder 2"/>
          <p:cNvSpPr>
            <a:spLocks noGrp="1"/>
          </p:cNvSpPr>
          <p:nvPr>
            <p:ph sz="half" idx="1"/>
          </p:nvPr>
        </p:nvSpPr>
        <p:spPr/>
        <p:txBody>
          <a:bodyPr/>
          <a:lstStyle/>
          <a:p>
            <a:pPr>
              <a:buFontTx/>
              <a:buNone/>
            </a:pPr>
            <a:r>
              <a:rPr lang="en-US" sz="2400" b="1" dirty="0" smtClean="0"/>
              <a:t>Grade Equivalencies</a:t>
            </a:r>
            <a:endParaRPr lang="en-US" sz="2400" dirty="0" smtClean="0"/>
          </a:p>
          <a:p>
            <a:pPr>
              <a:buFontTx/>
              <a:buNone/>
            </a:pPr>
            <a:endParaRPr lang="en-US" sz="2400" dirty="0" smtClean="0"/>
          </a:p>
          <a:p>
            <a:pPr algn="ctr">
              <a:buFontTx/>
              <a:buNone/>
            </a:pPr>
            <a:r>
              <a:rPr lang="en-US" sz="2400" dirty="0" smtClean="0"/>
              <a:t>90-100 = A</a:t>
            </a:r>
          </a:p>
          <a:p>
            <a:pPr algn="ctr">
              <a:buFontTx/>
              <a:buNone/>
            </a:pPr>
            <a:r>
              <a:rPr lang="en-US" sz="2400" dirty="0" smtClean="0"/>
              <a:t>80-89 = B</a:t>
            </a:r>
          </a:p>
          <a:p>
            <a:pPr algn="ctr">
              <a:buFontTx/>
              <a:buNone/>
            </a:pPr>
            <a:r>
              <a:rPr lang="en-US" sz="2400" dirty="0" smtClean="0"/>
              <a:t>70-79 = C</a:t>
            </a:r>
          </a:p>
          <a:p>
            <a:pPr algn="ctr">
              <a:buFontTx/>
              <a:buNone/>
            </a:pPr>
            <a:r>
              <a:rPr lang="en-US" sz="2400" dirty="0" smtClean="0"/>
              <a:t>60-69 = D</a:t>
            </a:r>
          </a:p>
          <a:p>
            <a:pPr algn="ctr">
              <a:buFontTx/>
              <a:buNone/>
            </a:pPr>
            <a:r>
              <a:rPr lang="en-US" sz="2400" dirty="0" smtClean="0"/>
              <a:t> 0-59  = F</a:t>
            </a:r>
          </a:p>
          <a:p>
            <a:pPr algn="ctr">
              <a:buFontTx/>
              <a:buNone/>
            </a:pPr>
            <a:endParaRPr lang="en-US" sz="2400" dirty="0"/>
          </a:p>
          <a:p>
            <a:pPr algn="ctr">
              <a:buFontTx/>
              <a:buNone/>
            </a:pPr>
            <a:r>
              <a:rPr lang="en-US" sz="2400" dirty="0" smtClean="0"/>
              <a:t>           How do you check grades?</a:t>
            </a:r>
          </a:p>
          <a:p>
            <a:pPr algn="ctr">
              <a:buFontTx/>
              <a:buNone/>
            </a:pPr>
            <a:r>
              <a:rPr lang="en-US" sz="2400" dirty="0" smtClean="0"/>
              <a:t>     See Parent Portal info sent on 9/3.</a:t>
            </a:r>
            <a:r>
              <a:rPr lang="en-US" sz="1100" dirty="0" smtClean="0"/>
              <a:t> </a:t>
            </a:r>
          </a:p>
          <a:p>
            <a:endParaRPr lang="en-US" sz="1100" dirty="0" smtClean="0"/>
          </a:p>
        </p:txBody>
      </p:sp>
      <p:sp>
        <p:nvSpPr>
          <p:cNvPr id="11268" name="Content Placeholder 3"/>
          <p:cNvSpPr>
            <a:spLocks noGrp="1"/>
          </p:cNvSpPr>
          <p:nvPr>
            <p:ph sz="half" idx="2"/>
          </p:nvPr>
        </p:nvSpPr>
        <p:spPr>
          <a:xfrm>
            <a:off x="4121150" y="1752600"/>
            <a:ext cx="4267200" cy="5029200"/>
          </a:xfrm>
        </p:spPr>
        <p:txBody>
          <a:bodyPr/>
          <a:lstStyle/>
          <a:p>
            <a:pPr>
              <a:buFontTx/>
              <a:buNone/>
              <a:defRPr/>
            </a:pPr>
            <a:r>
              <a:rPr lang="en-US" sz="2000" dirty="0" smtClean="0"/>
              <a:t> </a:t>
            </a:r>
            <a:r>
              <a:rPr lang="en-US" sz="2400" b="1" dirty="0" smtClean="0"/>
              <a:t>Letter grades</a:t>
            </a:r>
            <a:r>
              <a:rPr lang="en-US" sz="2400" dirty="0" smtClean="0"/>
              <a:t> are an average of all work completed for the   quarter</a:t>
            </a:r>
            <a:endParaRPr lang="en-US" sz="1050" dirty="0" smtClean="0"/>
          </a:p>
          <a:p>
            <a:pPr>
              <a:defRPr/>
            </a:pPr>
            <a:r>
              <a:rPr lang="en-US" sz="2400" dirty="0" smtClean="0"/>
              <a:t>Grades are based on the accumulation of homework, class work, quizzes/ tests, and projects.</a:t>
            </a:r>
          </a:p>
          <a:p>
            <a:pPr>
              <a:defRPr/>
            </a:pPr>
            <a:r>
              <a:rPr lang="en-US" sz="2400" dirty="0" smtClean="0"/>
              <a:t>Please review the quarterly syllabus for specific formal assessments.</a:t>
            </a:r>
          </a:p>
          <a:p>
            <a:pPr>
              <a:defRPr/>
            </a:pPr>
            <a:endParaRPr lang="en-US"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2400" y="152400"/>
            <a:ext cx="8229600" cy="1143000"/>
          </a:xfrm>
        </p:spPr>
        <p:txBody>
          <a:bodyPr/>
          <a:lstStyle/>
          <a:p>
            <a:pPr eaLnBrk="1" hangingPunct="1"/>
            <a:r>
              <a:rPr lang="en-US" sz="3600" b="1" dirty="0" smtClean="0"/>
              <a:t>When is the </a:t>
            </a:r>
            <a:br>
              <a:rPr lang="en-US" sz="3600" b="1" dirty="0" smtClean="0"/>
            </a:br>
            <a:r>
              <a:rPr lang="en-US" sz="3600" b="1" dirty="0" smtClean="0"/>
              <a:t>End of Grade test (EOG)?</a:t>
            </a:r>
          </a:p>
        </p:txBody>
      </p:sp>
      <p:sp>
        <p:nvSpPr>
          <p:cNvPr id="12291" name="Rectangle 3"/>
          <p:cNvSpPr>
            <a:spLocks noGrp="1" noChangeArrowheads="1"/>
          </p:cNvSpPr>
          <p:nvPr>
            <p:ph type="body" idx="1"/>
          </p:nvPr>
        </p:nvSpPr>
        <p:spPr>
          <a:xfrm>
            <a:off x="152400" y="1295400"/>
            <a:ext cx="8763000" cy="4495800"/>
          </a:xfrm>
        </p:spPr>
        <p:txBody>
          <a:bodyPr/>
          <a:lstStyle/>
          <a:p>
            <a:pPr eaLnBrk="1" hangingPunct="1"/>
            <a:r>
              <a:rPr lang="en-US" sz="2800" dirty="0" smtClean="0"/>
              <a:t>Testing window opens at the end of May. </a:t>
            </a:r>
          </a:p>
          <a:p>
            <a:pPr eaLnBrk="1" hangingPunct="1"/>
            <a:r>
              <a:rPr lang="en-US" sz="2800" dirty="0" smtClean="0"/>
              <a:t>All testing occurs within the last 10 days of school.</a:t>
            </a:r>
            <a:endParaRPr lang="en-US" sz="2800" dirty="0"/>
          </a:p>
          <a:p>
            <a:pPr eaLnBrk="1" hangingPunct="1"/>
            <a:r>
              <a:rPr lang="en-US" sz="2800" dirty="0" smtClean="0"/>
              <a:t>Parents will receive information about the actual dates as soon as specific dates have been identified.</a:t>
            </a:r>
          </a:p>
          <a:p>
            <a:pPr eaLnBrk="1" hangingPunct="1"/>
            <a:r>
              <a:rPr lang="en-US" sz="2800" dirty="0" smtClean="0"/>
              <a:t>Please be mindful when booking travel around Memorial Day weekend as 3</a:t>
            </a:r>
            <a:r>
              <a:rPr lang="en-US" sz="2800" baseline="30000" dirty="0" smtClean="0"/>
              <a:t>rd</a:t>
            </a:r>
            <a:r>
              <a:rPr lang="en-US" sz="2800" dirty="0" smtClean="0"/>
              <a:t> grade testing usually occurs right around this time.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152400"/>
            <a:ext cx="7467600" cy="1600200"/>
          </a:xfrm>
        </p:spPr>
        <p:txBody>
          <a:bodyPr/>
          <a:lstStyle/>
          <a:p>
            <a:r>
              <a:rPr lang="en-US" sz="3600" b="1" u="sng" dirty="0" smtClean="0"/>
              <a:t>EOG breakdown for </a:t>
            </a:r>
            <a:br>
              <a:rPr lang="en-US" sz="3600" b="1" u="sng" dirty="0" smtClean="0"/>
            </a:br>
            <a:r>
              <a:rPr lang="en-US" sz="3600" b="1" u="sng" dirty="0" smtClean="0"/>
              <a:t>Math </a:t>
            </a:r>
            <a:r>
              <a:rPr lang="en-US" sz="4000" b="1" u="sng" dirty="0" smtClean="0"/>
              <a:t>Grade 3 Test</a:t>
            </a:r>
            <a:endParaRPr lang="en-US" sz="4000" u="sng" dirty="0" smtClean="0"/>
          </a:p>
        </p:txBody>
      </p:sp>
      <p:sp>
        <p:nvSpPr>
          <p:cNvPr id="14339" name="Content Placeholder 2"/>
          <p:cNvSpPr>
            <a:spLocks noGrp="1"/>
          </p:cNvSpPr>
          <p:nvPr>
            <p:ph idx="1"/>
          </p:nvPr>
        </p:nvSpPr>
        <p:spPr>
          <a:xfrm>
            <a:off x="990600" y="2133600"/>
            <a:ext cx="7543800" cy="4038600"/>
          </a:xfrm>
        </p:spPr>
        <p:txBody>
          <a:bodyPr/>
          <a:lstStyle/>
          <a:p>
            <a:pPr algn="ctr">
              <a:buFontTx/>
              <a:buNone/>
            </a:pPr>
            <a:r>
              <a:rPr lang="en-US" sz="2800" dirty="0" smtClean="0"/>
              <a:t>Operations and Algebraic Thinking</a:t>
            </a:r>
          </a:p>
          <a:p>
            <a:pPr algn="ctr">
              <a:buFontTx/>
              <a:buNone/>
            </a:pPr>
            <a:r>
              <a:rPr lang="en-US" sz="2800" dirty="0" smtClean="0"/>
              <a:t>32%-36% </a:t>
            </a:r>
          </a:p>
          <a:p>
            <a:pPr algn="ctr">
              <a:buFontTx/>
              <a:buNone/>
            </a:pPr>
            <a:r>
              <a:rPr lang="en-US" sz="2800" dirty="0" smtClean="0"/>
              <a:t>Number and Operations in Base Ten</a:t>
            </a:r>
          </a:p>
          <a:p>
            <a:pPr algn="ctr">
              <a:buFontTx/>
              <a:buNone/>
            </a:pPr>
            <a:r>
              <a:rPr lang="en-US" sz="2800" dirty="0" smtClean="0"/>
              <a:t>9%-13%</a:t>
            </a:r>
            <a:br>
              <a:rPr lang="en-US" sz="2800" dirty="0" smtClean="0"/>
            </a:br>
            <a:r>
              <a:rPr lang="en-US" sz="2800" dirty="0" smtClean="0"/>
              <a:t>Number and Operations in Fractions</a:t>
            </a:r>
          </a:p>
          <a:p>
            <a:pPr algn="ctr">
              <a:buFontTx/>
              <a:buNone/>
            </a:pPr>
            <a:r>
              <a:rPr lang="en-US" sz="2800" dirty="0" smtClean="0"/>
              <a:t>28%-32%</a:t>
            </a:r>
            <a:br>
              <a:rPr lang="en-US" sz="2800" dirty="0" smtClean="0"/>
            </a:br>
            <a:r>
              <a:rPr lang="en-US" sz="2800" dirty="0" smtClean="0"/>
              <a:t>Measurement, Data, Geometry</a:t>
            </a:r>
          </a:p>
          <a:p>
            <a:pPr algn="ctr">
              <a:buFontTx/>
              <a:buNone/>
            </a:pPr>
            <a:r>
              <a:rPr lang="en-US" sz="2800" dirty="0" smtClean="0"/>
              <a:t>23%-27%</a:t>
            </a:r>
            <a:br>
              <a:rPr lang="en-US" sz="2800" dirty="0" smtClean="0"/>
            </a:br>
            <a:r>
              <a:rPr lang="en-US" sz="2800" dirty="0" smtClean="0"/>
              <a:t/>
            </a:r>
            <a:br>
              <a:rPr lang="en-US" sz="2800" dirty="0" smtClean="0"/>
            </a:br>
            <a:endParaRPr lang="en-US" sz="2800" dirty="0" smtClean="0"/>
          </a:p>
          <a:p>
            <a:pPr>
              <a:buFontTx/>
              <a:buNone/>
            </a:pPr>
            <a:endParaRPr lang="en-US" sz="2800" dirty="0" smtClean="0"/>
          </a:p>
          <a:p>
            <a:pPr>
              <a:buFontTx/>
              <a:buNone/>
            </a:pPr>
            <a:endParaRPr lang="en-US"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81000" y="381000"/>
            <a:ext cx="7924800" cy="5181600"/>
          </a:xfrm>
        </p:spPr>
        <p:txBody>
          <a:bodyPr/>
          <a:lstStyle/>
          <a:p>
            <a:r>
              <a:rPr lang="en-US" sz="2800" dirty="0" smtClean="0"/>
              <a:t>Welcome to </a:t>
            </a:r>
            <a:br>
              <a:rPr lang="en-US" sz="2800" dirty="0" smtClean="0"/>
            </a:br>
            <a:r>
              <a:rPr lang="en-US" sz="2800" dirty="0" smtClean="0"/>
              <a:t>my classroom website:</a:t>
            </a:r>
            <a:br>
              <a:rPr lang="en-US" sz="2800" dirty="0" smtClean="0"/>
            </a:br>
            <a:r>
              <a:rPr lang="en-US" sz="2800" dirty="0" smtClean="0">
                <a:hlinkClick r:id="rId2"/>
              </a:rPr>
              <a:t>https://mrsbombassarojohnson.weebly.com/</a:t>
            </a:r>
            <a:r>
              <a:rPr lang="en-US" sz="2800" dirty="0" smtClean="0"/>
              <a:t/>
            </a:r>
            <a:br>
              <a:rPr lang="en-US" sz="2800" dirty="0" smtClean="0"/>
            </a:br>
            <a:r>
              <a:rPr lang="en-US" sz="2800" dirty="0"/>
              <a:t/>
            </a:r>
            <a:br>
              <a:rPr lang="en-US" sz="2800" dirty="0"/>
            </a:br>
            <a:r>
              <a:rPr lang="en-US" sz="2800" dirty="0" smtClean="0"/>
              <a:t>msheslop.weebly.com</a:t>
            </a:r>
            <a:r>
              <a:rPr lang="en-US" dirty="0" smtClean="0"/>
              <a:t/>
            </a:r>
            <a:br>
              <a:rPr lang="en-US" dirty="0" smtClean="0"/>
            </a:br>
            <a:r>
              <a:rPr lang="en-US" dirty="0" smtClean="0"/>
              <a:t/>
            </a:r>
            <a:br>
              <a:rPr lang="en-US" dirty="0" smtClean="0"/>
            </a:br>
            <a:r>
              <a:rPr lang="en-US" dirty="0" smtClean="0"/>
              <a:t/>
            </a:r>
            <a:br>
              <a:rPr lang="en-US" dirty="0" smtClean="0"/>
            </a:b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609600"/>
          </a:xfrm>
        </p:spPr>
        <p:txBody>
          <a:bodyPr/>
          <a:lstStyle/>
          <a:p>
            <a:r>
              <a:rPr lang="en-US" u="sng" dirty="0" smtClean="0"/>
              <a:t>Front Office Info</a:t>
            </a:r>
            <a:endParaRPr lang="en-US" u="sng" dirty="0"/>
          </a:p>
        </p:txBody>
      </p:sp>
      <p:sp>
        <p:nvSpPr>
          <p:cNvPr id="3" name="Content Placeholder 2"/>
          <p:cNvSpPr>
            <a:spLocks noGrp="1"/>
          </p:cNvSpPr>
          <p:nvPr>
            <p:ph idx="1"/>
          </p:nvPr>
        </p:nvSpPr>
        <p:spPr>
          <a:xfrm>
            <a:off x="381000" y="762000"/>
            <a:ext cx="8229600" cy="5334000"/>
          </a:xfrm>
        </p:spPr>
        <p:txBody>
          <a:bodyPr/>
          <a:lstStyle/>
          <a:p>
            <a:r>
              <a:rPr lang="en-US" sz="2000" dirty="0" smtClean="0"/>
              <a:t>Parents must have </a:t>
            </a:r>
            <a:r>
              <a:rPr lang="en-US" sz="2000" dirty="0"/>
              <a:t>their driver’s license at </a:t>
            </a:r>
            <a:r>
              <a:rPr lang="en-US" sz="2000" dirty="0">
                <a:solidFill>
                  <a:srgbClr val="FF0000"/>
                </a:solidFill>
              </a:rPr>
              <a:t>all</a:t>
            </a:r>
            <a:r>
              <a:rPr lang="en-US" sz="2000" dirty="0"/>
              <a:t> times when entering the school to visit and to dismiss students early or for late pickup. </a:t>
            </a:r>
            <a:endParaRPr lang="en-US" sz="2000" dirty="0" smtClean="0"/>
          </a:p>
          <a:p>
            <a:r>
              <a:rPr lang="en-US" sz="2000" dirty="0" smtClean="0"/>
              <a:t>Breakfast is offered </a:t>
            </a:r>
            <a:r>
              <a:rPr lang="en-US" sz="2000" dirty="0" smtClean="0">
                <a:solidFill>
                  <a:srgbClr val="FF0000"/>
                </a:solidFill>
              </a:rPr>
              <a:t>complimentary</a:t>
            </a:r>
            <a:r>
              <a:rPr lang="en-US" sz="2000" dirty="0" smtClean="0"/>
              <a:t> each day to all students. </a:t>
            </a:r>
            <a:r>
              <a:rPr lang="en-US" sz="2000" dirty="0"/>
              <a:t>If </a:t>
            </a:r>
            <a:r>
              <a:rPr lang="en-US" sz="2000" dirty="0" smtClean="0"/>
              <a:t>your child wishes </a:t>
            </a:r>
            <a:r>
              <a:rPr lang="en-US" sz="2000" dirty="0"/>
              <a:t>to eat </a:t>
            </a:r>
            <a:r>
              <a:rPr lang="en-US" sz="2000" dirty="0" smtClean="0"/>
              <a:t>breakfast, </a:t>
            </a:r>
            <a:r>
              <a:rPr lang="en-US" sz="2000" dirty="0"/>
              <a:t>please have them to school early enough to be able to finish and make it to class by the tardy bell at 8:00. Students are tardy if they are not in class by 8:00.</a:t>
            </a:r>
          </a:p>
          <a:p>
            <a:r>
              <a:rPr lang="en-US" sz="2000" dirty="0"/>
              <a:t> </a:t>
            </a:r>
            <a:r>
              <a:rPr lang="en-US" sz="2000" dirty="0" smtClean="0"/>
              <a:t>Once </a:t>
            </a:r>
            <a:r>
              <a:rPr lang="en-US" sz="2000" dirty="0"/>
              <a:t>the Tardy bell rings at </a:t>
            </a:r>
            <a:r>
              <a:rPr lang="en-US" sz="2000" dirty="0" smtClean="0"/>
              <a:t>8:00, </a:t>
            </a:r>
            <a:r>
              <a:rPr lang="en-US" sz="2000" dirty="0"/>
              <a:t>parents must walk their students in and sign them in.</a:t>
            </a:r>
          </a:p>
          <a:p>
            <a:r>
              <a:rPr lang="en-US" sz="2000" dirty="0"/>
              <a:t> </a:t>
            </a:r>
            <a:r>
              <a:rPr lang="en-US" sz="2000" dirty="0" smtClean="0"/>
              <a:t>The front office will </a:t>
            </a:r>
            <a:r>
              <a:rPr lang="en-US" sz="2000" dirty="0"/>
              <a:t>not be able to do deliveries </a:t>
            </a:r>
            <a:r>
              <a:rPr lang="en-US" sz="2000" dirty="0" smtClean="0"/>
              <a:t>if your child forgets something at home, such as their lunch or homework. All items will be placed into teachers’ boxes. </a:t>
            </a:r>
          </a:p>
          <a:p>
            <a:r>
              <a:rPr lang="en-US" sz="2000" dirty="0" smtClean="0"/>
              <a:t>Birthdays can be celebrated. Cupcakes, cookies, or donuts only.  No balloons or goody bags.  Parents may eat in the new family    </a:t>
            </a:r>
          </a:p>
          <a:p>
            <a:r>
              <a:rPr lang="en-US" sz="2000" dirty="0"/>
              <a:t> </a:t>
            </a:r>
            <a:r>
              <a:rPr lang="en-US" sz="2000" dirty="0" smtClean="0"/>
              <a:t>            center with their child.     </a:t>
            </a:r>
          </a:p>
          <a:p>
            <a:pPr marL="0" indent="0">
              <a:buNone/>
            </a:pPr>
            <a:r>
              <a:rPr lang="en-US" sz="2000" dirty="0"/>
              <a:t> </a:t>
            </a:r>
            <a:endParaRPr lang="en-US" sz="2000" dirty="0" smtClean="0"/>
          </a:p>
        </p:txBody>
      </p:sp>
    </p:spTree>
    <p:extLst>
      <p:ext uri="{BB962C8B-B14F-4D97-AF65-F5344CB8AC3E}">
        <p14:creationId xmlns:p14="http://schemas.microsoft.com/office/powerpoint/2010/main" val="378501773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533400"/>
          </a:xfrm>
        </p:spPr>
        <p:txBody>
          <a:bodyPr/>
          <a:lstStyle/>
          <a:p>
            <a:r>
              <a:rPr lang="en-US" u="sng" dirty="0" smtClean="0"/>
              <a:t>Final Notes</a:t>
            </a:r>
            <a:endParaRPr lang="en-US" u="sng" dirty="0"/>
          </a:p>
        </p:txBody>
      </p:sp>
      <p:sp>
        <p:nvSpPr>
          <p:cNvPr id="3" name="Content Placeholder 2"/>
          <p:cNvSpPr>
            <a:spLocks noGrp="1"/>
          </p:cNvSpPr>
          <p:nvPr>
            <p:ph idx="1"/>
          </p:nvPr>
        </p:nvSpPr>
        <p:spPr>
          <a:xfrm>
            <a:off x="76200" y="685800"/>
            <a:ext cx="9067800" cy="5943600"/>
          </a:xfrm>
        </p:spPr>
        <p:txBody>
          <a:bodyPr/>
          <a:lstStyle/>
          <a:p>
            <a:r>
              <a:rPr lang="en-US" sz="2800" dirty="0" smtClean="0"/>
              <a:t>Fill out a help ticket in the back if you </a:t>
            </a:r>
          </a:p>
          <a:p>
            <a:pPr marL="0" indent="0">
              <a:buNone/>
            </a:pPr>
            <a:r>
              <a:rPr lang="en-US" sz="2800" dirty="0"/>
              <a:t> </a:t>
            </a:r>
            <a:r>
              <a:rPr lang="en-US" sz="2800" dirty="0" smtClean="0"/>
              <a:t> are not receiving my weekly e-mails. Check your spam folder!</a:t>
            </a:r>
          </a:p>
          <a:p>
            <a:r>
              <a:rPr lang="en-US" sz="2800" dirty="0" smtClean="0"/>
              <a:t>Check our classroom websites and review weekly     e-mails to stay informed.</a:t>
            </a:r>
          </a:p>
          <a:p>
            <a:r>
              <a:rPr lang="en-US" sz="2800" dirty="0" smtClean="0"/>
              <a:t>Fill out an index card if you still have a question that needs answered.  Don’t forget to write your name. </a:t>
            </a:r>
          </a:p>
          <a:p>
            <a:r>
              <a:rPr lang="en-US" sz="2800" dirty="0" smtClean="0"/>
              <a:t>It’s a pleasure to teach your child this year!</a:t>
            </a:r>
          </a:p>
          <a:p>
            <a:pPr marL="0" indent="0">
              <a:buNone/>
            </a:pPr>
            <a:r>
              <a:rPr lang="en-US" dirty="0" smtClean="0">
                <a:sym typeface="Wingdings" panose="05000000000000000000" pitchFamily="2" charset="2"/>
              </a:rPr>
              <a:t> </a:t>
            </a:r>
            <a:endParaRPr lang="en-US" dirty="0" smtClean="0"/>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THANK YOU!	</a:t>
            </a:r>
            <a:endParaRPr lang="en-US" u="sng" dirty="0"/>
          </a:p>
        </p:txBody>
      </p:sp>
      <p:sp>
        <p:nvSpPr>
          <p:cNvPr id="3" name="Content Placeholder 2"/>
          <p:cNvSpPr>
            <a:spLocks noGrp="1"/>
          </p:cNvSpPr>
          <p:nvPr>
            <p:ph idx="1"/>
          </p:nvPr>
        </p:nvSpPr>
        <p:spPr>
          <a:xfrm>
            <a:off x="228600" y="1828800"/>
            <a:ext cx="8382000" cy="4114800"/>
          </a:xfrm>
        </p:spPr>
        <p:txBody>
          <a:bodyPr/>
          <a:lstStyle/>
          <a:p>
            <a:pPr marL="0" indent="0" algn="ctr">
              <a:buNone/>
            </a:pPr>
            <a:endParaRPr lang="en-US" dirty="0" smtClean="0"/>
          </a:p>
          <a:p>
            <a:pPr marL="0" indent="0" algn="ctr">
              <a:buNone/>
            </a:pPr>
            <a:endParaRPr lang="en-US" dirty="0"/>
          </a:p>
          <a:p>
            <a:pPr marL="0" indent="0" algn="ctr">
              <a:buNone/>
            </a:pPr>
            <a:r>
              <a:rPr lang="en-US" dirty="0" smtClean="0"/>
              <a:t>Thank you for  </a:t>
            </a:r>
            <a:r>
              <a:rPr lang="en-US" dirty="0" err="1" smtClean="0"/>
              <a:t>BEEing</a:t>
            </a:r>
            <a:r>
              <a:rPr lang="en-US" dirty="0" smtClean="0"/>
              <a:t> awesome and coming to curriculum night.</a:t>
            </a:r>
          </a:p>
          <a:p>
            <a:pPr marL="0" indent="0" algn="ctr">
              <a:buNone/>
            </a:pPr>
            <a:endParaRPr lang="en-US" dirty="0"/>
          </a:p>
          <a:p>
            <a:pPr marL="0" indent="0" algn="ctr">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9000" y="5029200"/>
            <a:ext cx="1676400" cy="167640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7888" y="457200"/>
            <a:ext cx="1676400" cy="16764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381000"/>
            <a:ext cx="6324600" cy="769441"/>
          </a:xfrm>
          <a:prstGeom prst="rect">
            <a:avLst/>
          </a:prstGeom>
          <a:noFill/>
        </p:spPr>
        <p:txBody>
          <a:bodyPr wrap="square" rtlCol="0">
            <a:spAutoFit/>
          </a:bodyPr>
          <a:lstStyle/>
          <a:p>
            <a:pPr algn="ctr"/>
            <a:r>
              <a:rPr lang="en-US" sz="4400" u="sng" dirty="0" smtClean="0"/>
              <a:t>Character Hives</a:t>
            </a:r>
            <a:endParaRPr lang="en-US" sz="4400" u="sng" dirty="0"/>
          </a:p>
        </p:txBody>
      </p:sp>
      <p:pic>
        <p:nvPicPr>
          <p:cNvPr id="5" name="Picture 4"/>
          <p:cNvPicPr/>
          <p:nvPr/>
        </p:nvPicPr>
        <p:blipFill rotWithShape="1">
          <a:blip r:embed="rId2"/>
          <a:srcRect l="21005" t="12868" r="16167" b="12215"/>
          <a:stretch/>
        </p:blipFill>
        <p:spPr bwMode="auto">
          <a:xfrm>
            <a:off x="4495800" y="1600200"/>
            <a:ext cx="3962400" cy="3679836"/>
          </a:xfrm>
          <a:prstGeom prst="rect">
            <a:avLst/>
          </a:prstGeom>
          <a:ln>
            <a:noFill/>
          </a:ln>
          <a:extLst>
            <a:ext uri="{53640926-AAD7-44D8-BBD7-CCE9431645EC}">
              <a14:shadowObscured xmlns:a14="http://schemas.microsoft.com/office/drawing/2010/main"/>
            </a:ext>
          </a:extLst>
        </p:spPr>
      </p:pic>
      <p:sp>
        <p:nvSpPr>
          <p:cNvPr id="6" name="TextBox 5"/>
          <p:cNvSpPr txBox="1"/>
          <p:nvPr/>
        </p:nvSpPr>
        <p:spPr>
          <a:xfrm>
            <a:off x="152400" y="1066800"/>
            <a:ext cx="4495800" cy="4154984"/>
          </a:xfrm>
          <a:prstGeom prst="rect">
            <a:avLst/>
          </a:prstGeom>
          <a:noFill/>
        </p:spPr>
        <p:txBody>
          <a:bodyPr wrap="square" rtlCol="0">
            <a:spAutoFit/>
          </a:bodyPr>
          <a:lstStyle/>
          <a:p>
            <a:r>
              <a:rPr lang="en-US" sz="2400" dirty="0" err="1" smtClean="0">
                <a:solidFill>
                  <a:srgbClr val="FF0000"/>
                </a:solidFill>
              </a:rPr>
              <a:t>Huruma</a:t>
            </a:r>
            <a:r>
              <a:rPr lang="en-US" sz="2400" dirty="0" smtClean="0">
                <a:solidFill>
                  <a:srgbClr val="FF0000"/>
                </a:solidFill>
              </a:rPr>
              <a:t>- Red-Compassion</a:t>
            </a:r>
          </a:p>
          <a:p>
            <a:endParaRPr lang="en-US" sz="2400" dirty="0" smtClean="0"/>
          </a:p>
          <a:p>
            <a:r>
              <a:rPr lang="en-US" sz="2400" dirty="0" err="1" smtClean="0">
                <a:solidFill>
                  <a:srgbClr val="00B050"/>
                </a:solidFill>
              </a:rPr>
              <a:t>Raraunga</a:t>
            </a:r>
            <a:r>
              <a:rPr lang="en-US" sz="2400" dirty="0" smtClean="0">
                <a:solidFill>
                  <a:srgbClr val="00B050"/>
                </a:solidFill>
              </a:rPr>
              <a:t>-Green-Citizenship</a:t>
            </a:r>
          </a:p>
          <a:p>
            <a:endParaRPr lang="en-US" sz="2400" dirty="0" smtClean="0"/>
          </a:p>
          <a:p>
            <a:r>
              <a:rPr lang="en-US" sz="2400" dirty="0" err="1" smtClean="0">
                <a:solidFill>
                  <a:srgbClr val="FE8602"/>
                </a:solidFill>
              </a:rPr>
              <a:t>Heshima</a:t>
            </a:r>
            <a:r>
              <a:rPr lang="en-US" sz="2400" dirty="0" smtClean="0">
                <a:solidFill>
                  <a:srgbClr val="FE8602"/>
                </a:solidFill>
              </a:rPr>
              <a:t>-Orange-Respect</a:t>
            </a:r>
          </a:p>
          <a:p>
            <a:endParaRPr lang="en-US" sz="2400" dirty="0" smtClean="0"/>
          </a:p>
          <a:p>
            <a:r>
              <a:rPr lang="en-US" sz="2400" dirty="0" smtClean="0">
                <a:solidFill>
                  <a:srgbClr val="0070C0"/>
                </a:solidFill>
              </a:rPr>
              <a:t>Esperanza-Blue-Hope</a:t>
            </a:r>
          </a:p>
          <a:p>
            <a:endParaRPr lang="en-US" sz="2400" dirty="0" smtClean="0"/>
          </a:p>
          <a:p>
            <a:r>
              <a:rPr lang="en-US" sz="2400" dirty="0" err="1" smtClean="0">
                <a:solidFill>
                  <a:srgbClr val="7030A0"/>
                </a:solidFill>
              </a:rPr>
              <a:t>Kuamua</a:t>
            </a:r>
            <a:r>
              <a:rPr lang="en-US" sz="2400" dirty="0" smtClean="0">
                <a:solidFill>
                  <a:srgbClr val="7030A0"/>
                </a:solidFill>
              </a:rPr>
              <a:t>-Purple-Determination</a:t>
            </a:r>
          </a:p>
          <a:p>
            <a:endParaRPr lang="en-US" sz="2400" dirty="0" smtClean="0"/>
          </a:p>
          <a:p>
            <a:r>
              <a:rPr lang="en-US" sz="2400" dirty="0" err="1" smtClean="0">
                <a:solidFill>
                  <a:schemeClr val="accent5">
                    <a:lumMod val="50000"/>
                  </a:schemeClr>
                </a:solidFill>
              </a:rPr>
              <a:t>Ujisiri</a:t>
            </a:r>
            <a:r>
              <a:rPr lang="en-US" sz="2400" dirty="0" smtClean="0">
                <a:solidFill>
                  <a:schemeClr val="accent5">
                    <a:lumMod val="50000"/>
                  </a:schemeClr>
                </a:solidFill>
              </a:rPr>
              <a:t>-Yellow-Courage</a:t>
            </a:r>
            <a:endParaRPr lang="en-US" sz="2400" dirty="0">
              <a:solidFill>
                <a:schemeClr val="accent5">
                  <a:lumMod val="50000"/>
                </a:schemeClr>
              </a:solidFill>
            </a:endParaRPr>
          </a:p>
        </p:txBody>
      </p:sp>
    </p:spTree>
    <p:extLst>
      <p:ext uri="{BB962C8B-B14F-4D97-AF65-F5344CB8AC3E}">
        <p14:creationId xmlns:p14="http://schemas.microsoft.com/office/powerpoint/2010/main" val="3807558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609600"/>
          </a:xfrm>
        </p:spPr>
        <p:txBody>
          <a:bodyPr/>
          <a:lstStyle/>
          <a:p>
            <a:r>
              <a:rPr lang="en-US" u="sng" dirty="0" smtClean="0"/>
              <a:t>Best </a:t>
            </a:r>
            <a:r>
              <a:rPr lang="en-US" u="sng" dirty="0" err="1" smtClean="0"/>
              <a:t>Beehavior</a:t>
            </a:r>
            <a:r>
              <a:rPr lang="en-US" u="sng" dirty="0" smtClean="0"/>
              <a:t> Chart</a:t>
            </a:r>
            <a:endParaRPr lang="en-US" u="sng" dirty="0"/>
          </a:p>
        </p:txBody>
      </p:sp>
      <p:sp>
        <p:nvSpPr>
          <p:cNvPr id="3" name="Content Placeholder 2"/>
          <p:cNvSpPr>
            <a:spLocks noGrp="1"/>
          </p:cNvSpPr>
          <p:nvPr>
            <p:ph idx="1"/>
          </p:nvPr>
        </p:nvSpPr>
        <p:spPr>
          <a:xfrm>
            <a:off x="152400" y="762000"/>
            <a:ext cx="8229600" cy="6019800"/>
          </a:xfrm>
        </p:spPr>
        <p:txBody>
          <a:bodyPr/>
          <a:lstStyle/>
          <a:p>
            <a:pPr>
              <a:buFont typeface="Arial" pitchFamily="34" charset="0"/>
              <a:buChar char="•"/>
            </a:pPr>
            <a:r>
              <a:rPr lang="en-US" sz="2400" dirty="0" smtClean="0"/>
              <a:t>The behavior chart comes home </a:t>
            </a:r>
            <a:r>
              <a:rPr lang="en-US" sz="2400" u="sng" dirty="0" smtClean="0">
                <a:solidFill>
                  <a:srgbClr val="FF0000"/>
                </a:solidFill>
              </a:rPr>
              <a:t>nightly</a:t>
            </a:r>
            <a:r>
              <a:rPr lang="en-US" sz="2400" dirty="0" smtClean="0"/>
              <a:t> in the </a:t>
            </a:r>
            <a:r>
              <a:rPr lang="en-US" sz="2400" u="sng" dirty="0" smtClean="0">
                <a:solidFill>
                  <a:srgbClr val="FF0000"/>
                </a:solidFill>
              </a:rPr>
              <a:t>BEE</a:t>
            </a:r>
            <a:r>
              <a:rPr lang="en-US" sz="2400" dirty="0" smtClean="0"/>
              <a:t> folder. </a:t>
            </a:r>
          </a:p>
          <a:p>
            <a:pPr>
              <a:buFont typeface="Arial" pitchFamily="34" charset="0"/>
              <a:buChar char="•"/>
            </a:pPr>
            <a:r>
              <a:rPr lang="en-US" sz="2400" dirty="0" smtClean="0"/>
              <a:t>Review your child’s day and discuss any 1-5’s daily. </a:t>
            </a:r>
          </a:p>
          <a:p>
            <a:pPr>
              <a:buFont typeface="Arial" pitchFamily="34" charset="0"/>
              <a:buChar char="•"/>
            </a:pPr>
            <a:r>
              <a:rPr lang="en-US" sz="2400" dirty="0" smtClean="0"/>
              <a:t>They have </a:t>
            </a:r>
            <a:r>
              <a:rPr lang="en-US" sz="2400" dirty="0" smtClean="0">
                <a:solidFill>
                  <a:srgbClr val="FF0000"/>
                </a:solidFill>
              </a:rPr>
              <a:t>2</a:t>
            </a:r>
            <a:r>
              <a:rPr lang="en-US" sz="2400" dirty="0" smtClean="0"/>
              <a:t> opportunities to earn a star- AM/PM. </a:t>
            </a:r>
          </a:p>
          <a:p>
            <a:pPr>
              <a:buFont typeface="Arial" pitchFamily="34" charset="0"/>
              <a:buChar char="•"/>
            </a:pPr>
            <a:r>
              <a:rPr lang="en-US" sz="2400" dirty="0" smtClean="0"/>
              <a:t>A </a:t>
            </a:r>
            <a:r>
              <a:rPr lang="en-US" sz="2400" dirty="0" smtClean="0">
                <a:solidFill>
                  <a:srgbClr val="FF0000"/>
                </a:solidFill>
              </a:rPr>
              <a:t>star</a:t>
            </a:r>
            <a:r>
              <a:rPr lang="en-US" sz="2400" dirty="0" smtClean="0"/>
              <a:t> means a </a:t>
            </a:r>
            <a:r>
              <a:rPr lang="en-US" sz="2400" u="sng" dirty="0" smtClean="0">
                <a:solidFill>
                  <a:srgbClr val="FF0000"/>
                </a:solidFill>
              </a:rPr>
              <a:t>great</a:t>
            </a:r>
            <a:r>
              <a:rPr lang="en-US" sz="2400" dirty="0" smtClean="0"/>
              <a:t> day!: All work was completed, they followed oral and written directions, remained focused, came prepared, and talked at appropriate times. </a:t>
            </a:r>
          </a:p>
          <a:p>
            <a:pPr algn="ctr">
              <a:buNone/>
            </a:pPr>
            <a:r>
              <a:rPr lang="en-US" sz="2400" u="sng" dirty="0" smtClean="0">
                <a:solidFill>
                  <a:srgbClr val="FF0000"/>
                </a:solidFill>
              </a:rPr>
              <a:t>A number of 1-5 can be earned for:</a:t>
            </a:r>
          </a:p>
          <a:p>
            <a:pPr algn="ctr">
              <a:buNone/>
            </a:pPr>
            <a:r>
              <a:rPr lang="en-US" sz="2400" dirty="0" smtClean="0"/>
              <a:t>		</a:t>
            </a:r>
            <a:r>
              <a:rPr lang="en-US" sz="2400" dirty="0" smtClean="0">
                <a:solidFill>
                  <a:srgbClr val="FF0000"/>
                </a:solidFill>
              </a:rPr>
              <a:t>1=</a:t>
            </a:r>
            <a:r>
              <a:rPr lang="en-US" sz="2400" dirty="0" smtClean="0"/>
              <a:t> talking during instruction or work time</a:t>
            </a:r>
          </a:p>
          <a:p>
            <a:pPr algn="ctr">
              <a:buNone/>
            </a:pPr>
            <a:r>
              <a:rPr lang="en-US" sz="2400" dirty="0" smtClean="0">
                <a:solidFill>
                  <a:srgbClr val="FF0000"/>
                </a:solidFill>
              </a:rPr>
              <a:t>2</a:t>
            </a:r>
            <a:r>
              <a:rPr lang="en-US" sz="2400" dirty="0" smtClean="0"/>
              <a:t> = not focused</a:t>
            </a:r>
          </a:p>
          <a:p>
            <a:pPr algn="ctr">
              <a:buNone/>
            </a:pPr>
            <a:r>
              <a:rPr lang="en-US" sz="2400" dirty="0" smtClean="0"/>
              <a:t>		    </a:t>
            </a:r>
            <a:r>
              <a:rPr lang="en-US" sz="2400" dirty="0" smtClean="0">
                <a:solidFill>
                  <a:srgbClr val="FF0000"/>
                </a:solidFill>
              </a:rPr>
              <a:t>3</a:t>
            </a:r>
            <a:r>
              <a:rPr lang="en-US" sz="2400" dirty="0" smtClean="0"/>
              <a:t>= not following oral or written directions</a:t>
            </a:r>
          </a:p>
          <a:p>
            <a:pPr algn="ctr">
              <a:buNone/>
            </a:pPr>
            <a:r>
              <a:rPr lang="en-US" sz="2400" dirty="0" smtClean="0"/>
              <a:t>	       </a:t>
            </a:r>
            <a:r>
              <a:rPr lang="en-US" sz="2400" dirty="0" smtClean="0">
                <a:solidFill>
                  <a:srgbClr val="FF0000"/>
                </a:solidFill>
              </a:rPr>
              <a:t>4</a:t>
            </a:r>
            <a:r>
              <a:rPr lang="en-US" sz="2400" dirty="0" smtClean="0"/>
              <a:t>= not prepared (missing HW, folder…)</a:t>
            </a:r>
          </a:p>
          <a:p>
            <a:pPr algn="ctr">
              <a:buNone/>
            </a:pPr>
            <a:r>
              <a:rPr lang="en-US" sz="2400" dirty="0" smtClean="0">
                <a:solidFill>
                  <a:srgbClr val="FF0000"/>
                </a:solidFill>
              </a:rPr>
              <a:t>5</a:t>
            </a:r>
            <a:r>
              <a:rPr lang="en-US" sz="2400" dirty="0" smtClean="0"/>
              <a:t>= work not completed</a:t>
            </a:r>
            <a:endParaRPr lang="en-US" sz="2400" dirty="0"/>
          </a:p>
        </p:txBody>
      </p:sp>
    </p:spTree>
    <p:extLst>
      <p:ext uri="{BB962C8B-B14F-4D97-AF65-F5344CB8AC3E}">
        <p14:creationId xmlns:p14="http://schemas.microsoft.com/office/powerpoint/2010/main" val="4008456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609600"/>
          </a:xfrm>
        </p:spPr>
        <p:txBody>
          <a:bodyPr/>
          <a:lstStyle/>
          <a:p>
            <a:r>
              <a:rPr lang="en-US" u="sng" dirty="0" smtClean="0"/>
              <a:t>Class Dojo</a:t>
            </a:r>
            <a:endParaRPr lang="en-US" u="sng" dirty="0"/>
          </a:p>
        </p:txBody>
      </p:sp>
      <p:sp>
        <p:nvSpPr>
          <p:cNvPr id="3" name="Content Placeholder 2"/>
          <p:cNvSpPr>
            <a:spLocks noGrp="1"/>
          </p:cNvSpPr>
          <p:nvPr>
            <p:ph idx="1"/>
          </p:nvPr>
        </p:nvSpPr>
        <p:spPr>
          <a:xfrm>
            <a:off x="228600" y="914400"/>
            <a:ext cx="8153400" cy="4572000"/>
          </a:xfrm>
        </p:spPr>
        <p:txBody>
          <a:bodyPr/>
          <a:lstStyle/>
          <a:p>
            <a:r>
              <a:rPr lang="en-US" sz="2600" dirty="0" smtClean="0"/>
              <a:t>Class Dojo is a way for you to have extra communication about our class. </a:t>
            </a:r>
          </a:p>
          <a:p>
            <a:r>
              <a:rPr lang="en-US" sz="2600" dirty="0" smtClean="0"/>
              <a:t>Please sign up for an account using your child’s unique code sent home a few weeks ago. </a:t>
            </a:r>
          </a:p>
          <a:p>
            <a:r>
              <a:rPr lang="en-US" sz="2600" dirty="0" smtClean="0"/>
              <a:t>Contact me if you need another form or code</a:t>
            </a:r>
          </a:p>
          <a:p>
            <a:r>
              <a:rPr lang="en-US" sz="2600" dirty="0" smtClean="0"/>
              <a:t>Dojo will only be used for pictures, group reminders, and messages.  No behavior points will be used. </a:t>
            </a:r>
          </a:p>
          <a:p>
            <a:r>
              <a:rPr lang="en-US" sz="2600" dirty="0" smtClean="0"/>
              <a:t>Special area teachers are also connected to our class. </a:t>
            </a:r>
          </a:p>
        </p:txBody>
      </p:sp>
    </p:spTree>
    <p:extLst>
      <p:ext uri="{BB962C8B-B14F-4D97-AF65-F5344CB8AC3E}">
        <p14:creationId xmlns:p14="http://schemas.microsoft.com/office/powerpoint/2010/main" val="2299598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399"/>
            <a:ext cx="7772400" cy="962891"/>
          </a:xfrm>
        </p:spPr>
        <p:txBody>
          <a:bodyPr/>
          <a:lstStyle/>
          <a:p>
            <a:r>
              <a:rPr lang="en-US" b="1" u="sng" dirty="0" smtClean="0"/>
              <a:t>Snack &amp; Movement Breaks</a:t>
            </a:r>
            <a:endParaRPr lang="en-US" b="1" u="sng" dirty="0"/>
          </a:p>
        </p:txBody>
      </p:sp>
      <p:sp>
        <p:nvSpPr>
          <p:cNvPr id="3" name="Content Placeholder 2"/>
          <p:cNvSpPr>
            <a:spLocks noGrp="1"/>
          </p:cNvSpPr>
          <p:nvPr>
            <p:ph idx="1"/>
          </p:nvPr>
        </p:nvSpPr>
        <p:spPr>
          <a:xfrm>
            <a:off x="228600" y="1115291"/>
            <a:ext cx="8458200" cy="5514109"/>
          </a:xfrm>
        </p:spPr>
        <p:txBody>
          <a:bodyPr/>
          <a:lstStyle/>
          <a:p>
            <a:r>
              <a:rPr lang="en-US" sz="2800" dirty="0" smtClean="0"/>
              <a:t>Our grade level takes a daily snack and movement brain break around 9:45.  </a:t>
            </a:r>
          </a:p>
          <a:p>
            <a:r>
              <a:rPr lang="en-US" sz="2800" dirty="0" smtClean="0"/>
              <a:t>Feel free to send in a healthy snack with your child. They are often very hungry by this time. </a:t>
            </a:r>
            <a:endParaRPr lang="en-US" sz="2800" dirty="0"/>
          </a:p>
          <a:p>
            <a:r>
              <a:rPr lang="en-US" sz="2800" dirty="0" smtClean="0"/>
              <a:t>Snack is optional! </a:t>
            </a:r>
            <a:endParaRPr lang="en-US" sz="2800" dirty="0"/>
          </a:p>
          <a:p>
            <a:r>
              <a:rPr lang="en-US" sz="2800" dirty="0" smtClean="0"/>
              <a:t>Movement breaks occur during snack and in the blocks. We are using a new program called B3 that promotes building the brain with body, brain, and balance exercises.  </a:t>
            </a:r>
            <a:endParaRPr lang="en-US" sz="2800" dirty="0"/>
          </a:p>
        </p:txBody>
      </p:sp>
    </p:spTree>
    <p:extLst>
      <p:ext uri="{BB962C8B-B14F-4D97-AF65-F5344CB8AC3E}">
        <p14:creationId xmlns:p14="http://schemas.microsoft.com/office/powerpoint/2010/main" val="174914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533400"/>
          </a:xfrm>
        </p:spPr>
        <p:txBody>
          <a:bodyPr/>
          <a:lstStyle/>
          <a:p>
            <a:r>
              <a:rPr lang="en-US" dirty="0" smtClean="0"/>
              <a:t>Field Trips!</a:t>
            </a:r>
            <a:endParaRPr lang="en-US" dirty="0"/>
          </a:p>
        </p:txBody>
      </p:sp>
      <p:sp>
        <p:nvSpPr>
          <p:cNvPr id="3" name="Content Placeholder 2"/>
          <p:cNvSpPr>
            <a:spLocks noGrp="1"/>
          </p:cNvSpPr>
          <p:nvPr>
            <p:ph idx="1"/>
          </p:nvPr>
        </p:nvSpPr>
        <p:spPr>
          <a:xfrm>
            <a:off x="152400" y="477982"/>
            <a:ext cx="8534400" cy="6248400"/>
          </a:xfrm>
        </p:spPr>
        <p:txBody>
          <a:bodyPr/>
          <a:lstStyle/>
          <a:p>
            <a:r>
              <a:rPr lang="en-US" sz="1800" dirty="0" smtClean="0"/>
              <a:t>The 3</a:t>
            </a:r>
            <a:r>
              <a:rPr lang="en-US" sz="1800" baseline="30000" dirty="0" smtClean="0"/>
              <a:t>rd</a:t>
            </a:r>
            <a:r>
              <a:rPr lang="en-US" sz="1800" dirty="0" smtClean="0"/>
              <a:t> Grade team is excited to offer several trips this year. We will have Science Is Fun present a matter program where we will make ice cream and conduct experiments here at HCE.</a:t>
            </a:r>
          </a:p>
          <a:p>
            <a:pPr marL="0" indent="0">
              <a:buNone/>
            </a:pPr>
            <a:endParaRPr lang="en-US" sz="1800" dirty="0" smtClean="0"/>
          </a:p>
          <a:p>
            <a:r>
              <a:rPr lang="en-US" sz="1800" dirty="0" smtClean="0"/>
              <a:t>Discovery place will visit us in February for a human body show with interactive elements, experiments, and a tour of the skeletal/muscular system. </a:t>
            </a:r>
          </a:p>
          <a:p>
            <a:endParaRPr lang="en-US" sz="1800" dirty="0" smtClean="0"/>
          </a:p>
          <a:p>
            <a:r>
              <a:rPr lang="en-US" sz="1800" dirty="0" smtClean="0"/>
              <a:t>We will also go to the Charlotte History Museum in October to learn about the Queen City’s fascinating past. </a:t>
            </a:r>
          </a:p>
          <a:p>
            <a:endParaRPr lang="en-US" sz="1800" dirty="0"/>
          </a:p>
          <a:p>
            <a:r>
              <a:rPr lang="en-US" sz="1800" dirty="0" smtClean="0"/>
              <a:t>All field trips must be paid online by going to the wearecms.com website. Click Families. Click Elementary. Click Highland Creek. Find your child’s homeroom teacher. Pay and submit. </a:t>
            </a:r>
          </a:p>
          <a:p>
            <a:pPr marL="0" indent="0">
              <a:buNone/>
            </a:pPr>
            <a:endParaRPr lang="en-US" sz="1800" dirty="0" smtClean="0"/>
          </a:p>
          <a:p>
            <a:r>
              <a:rPr lang="en-US" sz="1800" dirty="0" smtClean="0"/>
              <a:t>Positive school and classroom behavior is required to attend all field trips.</a:t>
            </a:r>
          </a:p>
          <a:p>
            <a:pPr marL="0" indent="0">
              <a:buNone/>
            </a:pPr>
            <a:r>
              <a:rPr lang="en-US" sz="1800" dirty="0"/>
              <a:t> </a:t>
            </a:r>
            <a:r>
              <a:rPr lang="en-US" sz="1800" dirty="0" smtClean="0"/>
              <a:t>   All students are expected to adhere to the 4 BEE rules at all times. </a:t>
            </a:r>
          </a:p>
          <a:p>
            <a:pPr marL="0" indent="0">
              <a:buNone/>
            </a:pPr>
            <a:endParaRPr lang="en-US" sz="1800" dirty="0" smtClean="0"/>
          </a:p>
          <a:p>
            <a:r>
              <a:rPr lang="en-US" sz="1800" dirty="0"/>
              <a:t> </a:t>
            </a:r>
            <a:r>
              <a:rPr lang="en-US" sz="1800" dirty="0" smtClean="0"/>
              <a:t>                 Parent chaperones on out-of-school trips must be registered  </a:t>
            </a:r>
          </a:p>
          <a:p>
            <a:pPr marL="0" indent="0">
              <a:buNone/>
            </a:pPr>
            <a:r>
              <a:rPr lang="en-US" sz="1800" dirty="0"/>
              <a:t> </a:t>
            </a:r>
            <a:r>
              <a:rPr lang="en-US" sz="1800" dirty="0" smtClean="0"/>
              <a:t>                      with CMS several weeks in advance. </a:t>
            </a:r>
            <a:endParaRPr lang="en-US" sz="1800" dirty="0"/>
          </a:p>
        </p:txBody>
      </p:sp>
    </p:spTree>
    <p:extLst>
      <p:ext uri="{BB962C8B-B14F-4D97-AF65-F5344CB8AC3E}">
        <p14:creationId xmlns:p14="http://schemas.microsoft.com/office/powerpoint/2010/main" val="2732446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a:t>
            </a:r>
            <a:endParaRPr lang="en-US" dirty="0"/>
          </a:p>
        </p:txBody>
      </p:sp>
      <p:sp>
        <p:nvSpPr>
          <p:cNvPr id="3" name="Content Placeholder 2"/>
          <p:cNvSpPr>
            <a:spLocks noGrp="1"/>
          </p:cNvSpPr>
          <p:nvPr>
            <p:ph sz="half" idx="1"/>
          </p:nvPr>
        </p:nvSpPr>
        <p:spPr>
          <a:xfrm>
            <a:off x="685800" y="1828800"/>
            <a:ext cx="7315200" cy="3657600"/>
          </a:xfrm>
        </p:spPr>
        <p:txBody>
          <a:bodyPr/>
          <a:lstStyle/>
          <a:p>
            <a:r>
              <a:rPr lang="en-US" dirty="0" smtClean="0">
                <a:latin typeface="Comic Sans MS" panose="030F0702030302020204" pitchFamily="66" charset="0"/>
              </a:rPr>
              <a:t>Scientific Inquiry</a:t>
            </a:r>
            <a:endParaRPr lang="en-US" dirty="0">
              <a:latin typeface="Comic Sans MS" panose="030F0702030302020204" pitchFamily="66" charset="0"/>
            </a:endParaRPr>
          </a:p>
          <a:p>
            <a:r>
              <a:rPr lang="en-US" dirty="0" smtClean="0">
                <a:latin typeface="Comic Sans MS" panose="030F0702030302020204" pitchFamily="66" charset="0"/>
              </a:rPr>
              <a:t>Matter </a:t>
            </a:r>
            <a:endParaRPr lang="en-US" dirty="0">
              <a:latin typeface="Comic Sans MS" panose="030F0702030302020204" pitchFamily="66" charset="0"/>
            </a:endParaRPr>
          </a:p>
          <a:p>
            <a:r>
              <a:rPr lang="en-US" dirty="0" smtClean="0">
                <a:latin typeface="Comic Sans MS" panose="030F0702030302020204" pitchFamily="66" charset="0"/>
              </a:rPr>
              <a:t>Energy</a:t>
            </a:r>
            <a:endParaRPr lang="en-US" dirty="0">
              <a:latin typeface="Comic Sans MS" panose="030F0702030302020204" pitchFamily="66" charset="0"/>
            </a:endParaRPr>
          </a:p>
          <a:p>
            <a:r>
              <a:rPr lang="en-US" dirty="0" smtClean="0">
                <a:latin typeface="Comic Sans MS" panose="030F0702030302020204" pitchFamily="66" charset="0"/>
              </a:rPr>
              <a:t>Earth/Moon/Sun and the Solar System</a:t>
            </a:r>
            <a:endParaRPr lang="en-US" dirty="0">
              <a:latin typeface="Comic Sans MS" panose="030F0702030302020204" pitchFamily="66" charset="0"/>
            </a:endParaRPr>
          </a:p>
          <a:p>
            <a:r>
              <a:rPr lang="en-US" dirty="0" smtClean="0">
                <a:latin typeface="Comic Sans MS" panose="030F0702030302020204" pitchFamily="66" charset="0"/>
              </a:rPr>
              <a:t>Human Body Systems</a:t>
            </a:r>
            <a:endParaRPr lang="en-US" dirty="0">
              <a:latin typeface="Comic Sans MS" panose="030F0702030302020204" pitchFamily="66" charset="0"/>
            </a:endParaRPr>
          </a:p>
          <a:p>
            <a:r>
              <a:rPr lang="en-US" dirty="0" smtClean="0">
                <a:latin typeface="Comic Sans MS" panose="030F0702030302020204" pitchFamily="66" charset="0"/>
              </a:rPr>
              <a:t>Forces </a:t>
            </a:r>
            <a:r>
              <a:rPr lang="en-US" dirty="0">
                <a:latin typeface="Comic Sans MS" panose="030F0702030302020204" pitchFamily="66" charset="0"/>
              </a:rPr>
              <a:t>and </a:t>
            </a:r>
            <a:r>
              <a:rPr lang="en-US" dirty="0" smtClean="0">
                <a:latin typeface="Comic Sans MS" panose="030F0702030302020204" pitchFamily="66" charset="0"/>
              </a:rPr>
              <a:t>Motion</a:t>
            </a:r>
          </a:p>
          <a:p>
            <a:r>
              <a:rPr lang="en-US" dirty="0" smtClean="0">
                <a:latin typeface="Comic Sans MS" panose="030F0702030302020204" pitchFamily="66" charset="0"/>
              </a:rPr>
              <a:t>Plant Adaptations</a:t>
            </a:r>
            <a:endParaRPr lang="en-US" dirty="0">
              <a:latin typeface="Comic Sans MS" panose="030F0702030302020204" pitchFamily="66" charset="0"/>
            </a:endParaRPr>
          </a:p>
          <a:p>
            <a:endParaRPr lang="en-US" dirty="0"/>
          </a:p>
        </p:txBody>
      </p:sp>
    </p:spTree>
    <p:extLst>
      <p:ext uri="{BB962C8B-B14F-4D97-AF65-F5344CB8AC3E}">
        <p14:creationId xmlns:p14="http://schemas.microsoft.com/office/powerpoint/2010/main" val="3175916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6915</TotalTime>
  <Words>1661</Words>
  <Application>Microsoft Office PowerPoint</Application>
  <PresentationFormat>On-screen Show (4:3)</PresentationFormat>
  <Paragraphs>255</Paragraphs>
  <Slides>31</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Comic Sans MS</vt:lpstr>
      <vt:lpstr>Wingdings</vt:lpstr>
      <vt:lpstr>Crayons</vt:lpstr>
      <vt:lpstr>Welcome to 3rd Grade Curriculum Night</vt:lpstr>
      <vt:lpstr>Highland Creek C.A.R.E.S</vt:lpstr>
      <vt:lpstr>Front Office Info</vt:lpstr>
      <vt:lpstr>PowerPoint Presentation</vt:lpstr>
      <vt:lpstr>Best Beehavior Chart</vt:lpstr>
      <vt:lpstr>Class Dojo</vt:lpstr>
      <vt:lpstr>Snack &amp; Movement Breaks</vt:lpstr>
      <vt:lpstr>Field Trips!</vt:lpstr>
      <vt:lpstr>Science</vt:lpstr>
      <vt:lpstr>Health</vt:lpstr>
      <vt:lpstr>Math</vt:lpstr>
      <vt:lpstr>8 Standards of Mathematics</vt:lpstr>
      <vt:lpstr>Math Strategies</vt:lpstr>
      <vt:lpstr>PowerPoint Presentation</vt:lpstr>
      <vt:lpstr>PowerPoint Presentation</vt:lpstr>
      <vt:lpstr>PowerPoint Presentation</vt:lpstr>
      <vt:lpstr>Cursive Writing</vt:lpstr>
      <vt:lpstr>PowerPoint Presentation</vt:lpstr>
      <vt:lpstr>Have a love for reading? Want to ignite that love with another student!! If so, we need YOU!!!  All we need you to do is commit to 30 minutes a day, once a week!!!  If you are interested, please fill out the sign up sheet. District and school based orientation will be provided.  For more information, contact LaTasha Stinson, facilitator at latasha.stinson@cms.k12.nc.us </vt:lpstr>
      <vt:lpstr>PowerPoint Presentation</vt:lpstr>
      <vt:lpstr>PowerPoint Presentation</vt:lpstr>
      <vt:lpstr>PowerPoint Presentation</vt:lpstr>
      <vt:lpstr>PowerPoint Presentation</vt:lpstr>
      <vt:lpstr>Weekly Homework-Math</vt:lpstr>
      <vt:lpstr>PowerPoint Presentation</vt:lpstr>
      <vt:lpstr>Grading Scale/ Report Cards </vt:lpstr>
      <vt:lpstr>When is the  End of Grade test (EOG)?</vt:lpstr>
      <vt:lpstr>EOG breakdown for  Math Grade 3 Test</vt:lpstr>
      <vt:lpstr>Welcome to  my classroom website: https://mrsbombassarojohnson.weebly.com/  msheslop.weebly.com   </vt:lpstr>
      <vt:lpstr>Final Notes</vt:lpstr>
      <vt:lpstr>THANK YOU! </vt:lpstr>
    </vt:vector>
  </TitlesOfParts>
  <Company>Sunset Valley Greenhouses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EOG NIGHT</dc:title>
  <dc:creator>Stephanie</dc:creator>
  <cp:lastModifiedBy>Bombassaro, Amanda</cp:lastModifiedBy>
  <cp:revision>205</cp:revision>
  <cp:lastPrinted>2019-09-24T21:50:22Z</cp:lastPrinted>
  <dcterms:created xsi:type="dcterms:W3CDTF">2013-09-09T22:42:32Z</dcterms:created>
  <dcterms:modified xsi:type="dcterms:W3CDTF">2019-09-25T13:13:27Z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