
<file path=[Content_Types].xml><?xml version="1.0" encoding="utf-8"?>
<Types xmlns="http://schemas.openxmlformats.org/package/2006/content-types">
  <Override PartName="/customXml/itemProps3.xml" ContentType="application/vnd.openxmlformats-officedocument.customXmlProperties+xml"/>
  <Override PartName="/ppt/slideMasters/slideMaster3.xml" ContentType="application/vnd.openxmlformats-officedocument.presentationml.slideMaster+xml"/>
  <Override PartName="/ppt/slides/slide6.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jpeg" ContentType="image/jpeg"/>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Masters/slideMaster4.xml" ContentType="application/vnd.openxmlformats-officedocument.presentationml.slideMaster+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customXml/itemProps2.xml" ContentType="application/vnd.openxmlformats-officedocument.customXmlProperties+xml"/>
  <Override PartName="/ppt/slideMasters/slideMaster2.xml" ContentType="application/vnd.openxmlformats-officedocument.presentationml.slideMaster+xml"/>
  <Override PartName="/ppt/slides/slide5.xml" ContentType="application/vnd.openxmlformats-officedocument.presentationml.slide+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4" r:id="rId4"/>
    <p:sldMasterId id="2147483655" r:id="rId5"/>
    <p:sldMasterId id="2147483656" r:id="rId6"/>
    <p:sldMasterId id="2147483657" r:id="rId7"/>
  </p:sldMasterIdLst>
  <p:notesMasterIdLst>
    <p:notesMasterId r:id="rId20"/>
  </p:notesMasterIdLst>
  <p:sldIdLst>
    <p:sldId id="256" r:id="rId8"/>
    <p:sldId id="277" r:id="rId9"/>
    <p:sldId id="273" r:id="rId10"/>
    <p:sldId id="274" r:id="rId11"/>
    <p:sldId id="258" r:id="rId12"/>
    <p:sldId id="259" r:id="rId13"/>
    <p:sldId id="263" r:id="rId14"/>
    <p:sldId id="265" r:id="rId15"/>
    <p:sldId id="275" r:id="rId16"/>
    <p:sldId id="276" r:id="rId17"/>
    <p:sldId id="271" r:id="rId18"/>
    <p:sldId id="272" r:id="rId19"/>
  </p:sldIdLst>
  <p:sldSz cx="9144000" cy="6858000" type="screen4x3"/>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552"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
        <p:cNvGrpSpPr/>
        <p:nvPr/>
      </p:nvGrpSpPr>
      <p:grpSpPr>
        <a:xfrm>
          <a:off x="0" y="0"/>
          <a:ext cx="0" cy="0"/>
          <a:chOff x="0" y="0"/>
          <a:chExt cx="0" cy="0"/>
        </a:xfrm>
      </p:grpSpPr>
      <p:sp>
        <p:nvSpPr>
          <p:cNvPr id="2" name="Shape 2"/>
          <p:cNvSpPr txBox="1">
            <a:spLocks noGrp="1"/>
          </p:cNvSpPr>
          <p:nvPr>
            <p:ph type="hdr" idx="2"/>
          </p:nvPr>
        </p:nvSpPr>
        <p:spPr>
          <a:xfrm>
            <a:off x="0" y="0"/>
            <a:ext cx="2971799" cy="457200"/>
          </a:xfrm>
          <a:prstGeom prst="rect">
            <a:avLst/>
          </a:prstGeom>
          <a:noFill/>
          <a:ln>
            <a:noFill/>
          </a:ln>
        </p:spPr>
        <p:txBody>
          <a:bodyPr lIns="91425" tIns="91425" rIns="91425" bIns="91425" anchor="ctr"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3" name="Shape 3"/>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indent="0" algn="r" rtl="0">
              <a:defRPr sz="1200" b="0" i="0" u="none" strike="noStrike" cap="none" baseline="0">
                <a:latin typeface="Calibri"/>
                <a:ea typeface="Calibri"/>
                <a:cs typeface="Calibri"/>
                <a:sym typeface="Calibri"/>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4" name="Shape 4"/>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rnd">
            <a:solidFill>
              <a:srgbClr val="000000"/>
            </a:solidFill>
            <a:prstDash val="solid"/>
            <a:miter/>
            <a:headEnd type="none" w="med" len="med"/>
            <a:tailEnd type="none" w="med" len="med"/>
          </a:ln>
        </p:spPr>
      </p:sp>
      <p:sp>
        <p:nvSpPr>
          <p:cNvPr id="5" name="Shape 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6" name="Shape 6"/>
          <p:cNvSpPr txBox="1">
            <a:spLocks noGrp="1"/>
          </p:cNvSpPr>
          <p:nvPr>
            <p:ph type="ftr" idx="11"/>
          </p:nvPr>
        </p:nvSpPr>
        <p:spPr>
          <a:xfrm>
            <a:off x="0" y="8685211"/>
            <a:ext cx="2971799" cy="457200"/>
          </a:xfrm>
          <a:prstGeom prst="rect">
            <a:avLst/>
          </a:prstGeom>
          <a:noFill/>
          <a:ln>
            <a:noFill/>
          </a:ln>
        </p:spPr>
        <p:txBody>
          <a:bodyPr lIns="91425" tIns="91425" rIns="91425" bIns="91425" anchor="ctr"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7" name="Shape 7"/>
          <p:cNvSpPr txBox="1">
            <a:spLocks noGrp="1"/>
          </p:cNvSpPr>
          <p:nvPr>
            <p:ph type="sldNum" idx="12"/>
          </p:nvPr>
        </p:nvSpPr>
        <p:spPr>
          <a:xfrm>
            <a:off x="3884612" y="8685211"/>
            <a:ext cx="2971799" cy="457200"/>
          </a:xfrm>
          <a:prstGeom prst="rect">
            <a:avLst/>
          </a:prstGeom>
          <a:noFill/>
          <a:ln>
            <a:noFill/>
          </a:ln>
        </p:spPr>
        <p:txBody>
          <a:bodyPr lIns="91425" tIns="91425" rIns="91425" bIns="91425" anchor="b" anchorCtr="0"/>
          <a:lstStyle>
            <a:lvl1pPr marL="0" marR="0" indent="0" algn="r" rtl="0">
              <a:defRPr sz="1200" b="0" i="0" u="none" strike="noStrike" cap="none" baseline="0">
                <a:latin typeface="Calibri"/>
                <a:ea typeface="Calibri"/>
                <a:cs typeface="Calibri"/>
                <a:sym typeface="Calibri"/>
              </a:defRPr>
            </a:lvl1pPr>
            <a:lvl2pPr>
              <a:defRPr/>
            </a:lvl2pPr>
            <a:lvl3pPr>
              <a:defRPr/>
            </a:lvl3pPr>
            <a:lvl4pPr>
              <a:defRPr/>
            </a:lvl4pPr>
            <a:lvl5pPr>
              <a:defRPr/>
            </a:lvl5pPr>
            <a:lvl6pPr>
              <a:defRPr/>
            </a:lvl6pPr>
            <a:lvl7pPr>
              <a:defRPr/>
            </a:lvl7pPr>
            <a:lvl8pPr>
              <a:defRPr/>
            </a:lvl8pPr>
            <a:lvl9pPr>
              <a:defRPr/>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Shape 4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rnd">
            <a:solidFill>
              <a:srgbClr val="000000"/>
            </a:solidFill>
            <a:prstDash val="solid"/>
            <a:miter/>
            <a:headEnd type="none" w="med" len="med"/>
            <a:tailEnd type="none" w="med" len="med"/>
          </a:ln>
        </p:spPr>
      </p:sp>
      <p:sp>
        <p:nvSpPr>
          <p:cNvPr id="46" name="Shape 4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Font typeface="Arial"/>
              <a:buNone/>
            </a:pPr>
            <a:endParaRPr lang="en-US" sz="1800" b="0" i="0" u="none" strike="noStrike" cap="none" baseline="0" dirty="0"/>
          </a:p>
        </p:txBody>
      </p:sp>
      <p:sp>
        <p:nvSpPr>
          <p:cNvPr id="47" name="Shape 47"/>
          <p:cNvSpPr txBox="1"/>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buSzPct val="25000"/>
              <a:buFont typeface="Calibri"/>
              <a:buNone/>
            </a:pPr>
            <a:r>
              <a:rPr lang="en-US" sz="1200" b="0" i="0" u="none" strike="noStrike" cap="none" baseline="0">
                <a:latin typeface="Calibri"/>
                <a:ea typeface="Calibri"/>
                <a:cs typeface="Calibri"/>
                <a:sym typeface="Calibri"/>
              </a:rPr>
              <a:t>*</a:t>
            </a:r>
          </a:p>
        </p:txBody>
      </p:sp>
      <p:sp>
        <p:nvSpPr>
          <p:cNvPr id="48" name="Shape 48"/>
          <p:cNvSpPr txBox="1">
            <a:spLocks noGrp="1"/>
          </p:cNvSpPr>
          <p:nvPr>
            <p:ph type="sldNum" idx="12"/>
          </p:nvPr>
        </p:nvSpPr>
        <p:spPr>
          <a:xfrm>
            <a:off x="3884612" y="8685211"/>
            <a:ext cx="2971799" cy="457200"/>
          </a:xfrm>
          <a:prstGeom prst="rect">
            <a:avLst/>
          </a:prstGeom>
          <a:noFill/>
          <a:ln>
            <a:noFill/>
          </a:ln>
        </p:spPr>
        <p:txBody>
          <a:bodyPr lIns="91425" tIns="45700" rIns="91425" bIns="45700" anchor="b" anchorCtr="0">
            <a:noAutofit/>
          </a:bodyPr>
          <a:lstStyle/>
          <a:p>
            <a:pPr>
              <a:buNone/>
            </a:pPr>
            <a:r>
              <a:rPr lang="en-US"/>
              <a:t>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Shape 20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rnd">
            <a:solidFill>
              <a:srgbClr val="000000"/>
            </a:solidFill>
            <a:prstDash val="solid"/>
            <a:miter/>
            <a:headEnd type="none" w="med" len="med"/>
            <a:tailEnd type="none" w="med" len="med"/>
          </a:ln>
        </p:spPr>
      </p:sp>
      <p:sp>
        <p:nvSpPr>
          <p:cNvPr id="205" name="Shape 20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Font typeface="Arial"/>
              <a:buNone/>
            </a:pPr>
            <a:r>
              <a:rPr lang="en-US" sz="1800" b="0" i="0" u="none" strike="noStrike" cap="none" baseline="0"/>
              <a:t>Are there any questions?</a:t>
            </a:r>
          </a:p>
        </p:txBody>
      </p:sp>
      <p:sp>
        <p:nvSpPr>
          <p:cNvPr id="206" name="Shape 206"/>
          <p:cNvSpPr txBox="1"/>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buSzPct val="25000"/>
              <a:buFont typeface="Calibri"/>
              <a:buNone/>
            </a:pPr>
            <a:r>
              <a:rPr lang="en-US" sz="1200" b="0" i="0" u="none" strike="noStrike" cap="none" baseline="0">
                <a:latin typeface="Calibri"/>
                <a:ea typeface="Calibri"/>
                <a:cs typeface="Calibri"/>
                <a:sym typeface="Calibri"/>
              </a:rPr>
              <a:t>*</a:t>
            </a:r>
          </a:p>
        </p:txBody>
      </p:sp>
      <p:sp>
        <p:nvSpPr>
          <p:cNvPr id="207" name="Shape 207"/>
          <p:cNvSpPr txBox="1">
            <a:spLocks noGrp="1"/>
          </p:cNvSpPr>
          <p:nvPr>
            <p:ph type="sldNum" idx="12"/>
          </p:nvPr>
        </p:nvSpPr>
        <p:spPr>
          <a:xfrm>
            <a:off x="3884612" y="8685211"/>
            <a:ext cx="2971799" cy="457200"/>
          </a:xfrm>
          <a:prstGeom prst="rect">
            <a:avLst/>
          </a:prstGeom>
          <a:noFill/>
          <a:ln>
            <a:noFill/>
          </a:ln>
        </p:spPr>
        <p:txBody>
          <a:bodyPr lIns="91425" tIns="45700" rIns="91425" bIns="45700" anchor="b" anchorCtr="0">
            <a:noAutofit/>
          </a:bodyPr>
          <a:lstStyle/>
          <a:p>
            <a:pPr>
              <a:buNone/>
            </a:pPr>
            <a:r>
              <a:rPr lang="en-US"/>
              <a:t>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Please return</a:t>
            </a:r>
            <a:r>
              <a:rPr lang="en-US" baseline="0" dirty="0" smtClean="0"/>
              <a:t> to staff before you leave ( 15 </a:t>
            </a:r>
            <a:r>
              <a:rPr lang="en-US" baseline="0" dirty="0" err="1" smtClean="0"/>
              <a:t>mins</a:t>
            </a:r>
            <a:r>
              <a:rPr lang="en-US" baseline="0" dirty="0" smtClean="0"/>
              <a:t>) -  </a:t>
            </a:r>
            <a:r>
              <a:rPr lang="en-US" baseline="0" dirty="0" err="1" smtClean="0"/>
              <a:t>Bloomquist</a:t>
            </a:r>
            <a:r>
              <a:rPr lang="en-US" baseline="0" dirty="0" smtClean="0"/>
              <a:t> and Calloway</a:t>
            </a:r>
          </a:p>
          <a:p>
            <a:endParaRPr lang="en-US" dirty="0"/>
          </a:p>
        </p:txBody>
      </p:sp>
      <p:sp>
        <p:nvSpPr>
          <p:cNvPr id="4" name="Slide Number Placeholder 3"/>
          <p:cNvSpPr>
            <a:spLocks noGrp="1"/>
          </p:cNvSpPr>
          <p:nvPr>
            <p:ph type="sldNum" idx="10"/>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Calloway and </a:t>
            </a:r>
            <a:r>
              <a:rPr lang="en-US" dirty="0" err="1" smtClean="0"/>
              <a:t>Bloomquist</a:t>
            </a:r>
            <a:endParaRPr lang="en-US" dirty="0" smtClean="0"/>
          </a:p>
          <a:p>
            <a:endParaRPr lang="en-US" dirty="0"/>
          </a:p>
        </p:txBody>
      </p:sp>
      <p:sp>
        <p:nvSpPr>
          <p:cNvPr id="4" name="Slide Number Placeholder 3"/>
          <p:cNvSpPr>
            <a:spLocks noGrp="1"/>
          </p:cNvSpPr>
          <p:nvPr>
            <p:ph type="sldNum" idx="10"/>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Shape 6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rnd">
            <a:solidFill>
              <a:srgbClr val="000000"/>
            </a:solidFill>
            <a:prstDash val="solid"/>
            <a:miter/>
            <a:headEnd type="none" w="med" len="med"/>
            <a:tailEnd type="none" w="med" len="med"/>
          </a:ln>
        </p:spPr>
      </p:sp>
      <p:sp>
        <p:nvSpPr>
          <p:cNvPr id="67" name="Shape 6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Font typeface="Arial"/>
              <a:buNone/>
            </a:pPr>
            <a:r>
              <a:rPr lang="en-US" sz="1800" b="0" i="0" u="none" strike="noStrike" cap="none" baseline="0"/>
              <a:t>Read to Achieve is part of the Excellent Public Schools Act  which became law in July 2012 to support the NC State Board of Education’s mission:</a:t>
            </a:r>
          </a:p>
          <a:p>
            <a:pPr marL="0" marR="0" lvl="0" indent="0" algn="l" rtl="0">
              <a:spcBef>
                <a:spcPts val="0"/>
              </a:spcBef>
              <a:buSzPct val="25000"/>
              <a:buFont typeface="Arial"/>
              <a:buNone/>
            </a:pPr>
            <a:r>
              <a:rPr lang="en-US" sz="1800" b="0" i="0" u="none" strike="noStrike" cap="none" baseline="0"/>
              <a:t>- Every public school student will graduate from high school globally competitive for work and post-secondary education and prepared for life in the 21</a:t>
            </a:r>
            <a:r>
              <a:rPr lang="en-US" sz="1800" b="0" i="0" u="none" strike="noStrike" cap="none" baseline="30000"/>
              <a:t>st</a:t>
            </a:r>
            <a:r>
              <a:rPr lang="en-US" sz="1800" b="0" i="0" u="none" strike="noStrike" cap="none" baseline="0"/>
              <a:t> century. </a:t>
            </a:r>
          </a:p>
          <a:p>
            <a:endParaRPr/>
          </a:p>
          <a:p>
            <a:pPr marL="0" marR="0" lvl="0" indent="0" algn="l" rtl="0">
              <a:spcBef>
                <a:spcPts val="0"/>
              </a:spcBef>
              <a:buSzPct val="25000"/>
              <a:buFont typeface="Arial"/>
              <a:buNone/>
            </a:pPr>
            <a:r>
              <a:rPr lang="en-US" sz="1800" b="0" i="0" u="none" strike="noStrike" cap="none" baseline="0"/>
              <a:t>Effective during the 2013-2014 school year </a:t>
            </a:r>
          </a:p>
          <a:p>
            <a:endParaRPr/>
          </a:p>
          <a:p>
            <a:pPr marL="0" marR="0" lvl="0" indent="0" algn="l" rtl="0">
              <a:spcBef>
                <a:spcPts val="0"/>
              </a:spcBef>
              <a:buSzPct val="25000"/>
              <a:buFont typeface="Arial"/>
              <a:buNone/>
            </a:pPr>
            <a:r>
              <a:rPr lang="en-US" sz="1800" b="0" i="0" u="none" strike="noStrike" cap="none" baseline="0"/>
              <a:t>Follow the hyperlink and go to pages 38 – 44 for the section of the law pertaining to Read to Achieve.</a:t>
            </a:r>
          </a:p>
        </p:txBody>
      </p:sp>
      <p:sp>
        <p:nvSpPr>
          <p:cNvPr id="68" name="Shape 68"/>
          <p:cNvSpPr txBox="1"/>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buSzPct val="25000"/>
              <a:buFont typeface="Calibri"/>
              <a:buNone/>
            </a:pPr>
            <a:r>
              <a:rPr lang="en-US" sz="1200" b="0" i="0" u="none" strike="noStrike" cap="none" baseline="0">
                <a:latin typeface="Calibri"/>
                <a:ea typeface="Calibri"/>
                <a:cs typeface="Calibri"/>
                <a:sym typeface="Calibri"/>
              </a:rPr>
              <a:t>*</a:t>
            </a:r>
          </a:p>
        </p:txBody>
      </p:sp>
      <p:sp>
        <p:nvSpPr>
          <p:cNvPr id="69" name="Shape 69"/>
          <p:cNvSpPr txBox="1">
            <a:spLocks noGrp="1"/>
          </p:cNvSpPr>
          <p:nvPr>
            <p:ph type="sldNum" idx="12"/>
          </p:nvPr>
        </p:nvSpPr>
        <p:spPr>
          <a:xfrm>
            <a:off x="3884612" y="8685211"/>
            <a:ext cx="2971799" cy="457200"/>
          </a:xfrm>
          <a:prstGeom prst="rect">
            <a:avLst/>
          </a:prstGeom>
          <a:noFill/>
          <a:ln>
            <a:noFill/>
          </a:ln>
        </p:spPr>
        <p:txBody>
          <a:bodyPr lIns="91425" tIns="45700" rIns="91425" bIns="45700" anchor="b" anchorCtr="0">
            <a:noAutofit/>
          </a:bodyPr>
          <a:lstStyle/>
          <a:p>
            <a:pPr>
              <a:buNone/>
            </a:pPr>
            <a:r>
              <a:rPr lang="en-US"/>
              <a:t>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Shape 7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rnd">
            <a:solidFill>
              <a:srgbClr val="000000"/>
            </a:solidFill>
            <a:prstDash val="solid"/>
            <a:miter/>
            <a:headEnd type="none" w="med" len="med"/>
            <a:tailEnd type="none" w="med" len="med"/>
          </a:ln>
        </p:spPr>
      </p:sp>
      <p:sp>
        <p:nvSpPr>
          <p:cNvPr id="77" name="Shape 7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Font typeface="Arial"/>
              <a:buNone/>
            </a:pPr>
            <a:r>
              <a:rPr lang="en-US" sz="1800" b="0" i="0" u="none" strike="noStrike" cap="none" baseline="0"/>
              <a:t>Read the above quote from the law.</a:t>
            </a:r>
          </a:p>
          <a:p>
            <a:endParaRPr/>
          </a:p>
          <a:p>
            <a:pPr marL="0" marR="0" lvl="0" indent="0" algn="l" rtl="0">
              <a:spcBef>
                <a:spcPts val="0"/>
              </a:spcBef>
              <a:buSzPct val="25000"/>
              <a:buFont typeface="Arial"/>
              <a:buNone/>
            </a:pPr>
            <a:r>
              <a:rPr lang="en-US" sz="1800" b="0" i="0" u="none" strike="noStrike" cap="none" baseline="0"/>
              <a:t>By the end of third grade, students are expected to be independent readers, which means they can read and understand words, sentences, and paragraphs and answer comprehension questions about their reading.</a:t>
            </a:r>
          </a:p>
          <a:p>
            <a:endParaRPr/>
          </a:p>
        </p:txBody>
      </p:sp>
      <p:sp>
        <p:nvSpPr>
          <p:cNvPr id="78" name="Shape 78"/>
          <p:cNvSpPr txBox="1"/>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buSzPct val="25000"/>
              <a:buFont typeface="Calibri"/>
              <a:buNone/>
            </a:pPr>
            <a:r>
              <a:rPr lang="en-US" sz="1200" b="0" i="0" u="none" strike="noStrike" cap="none" baseline="0">
                <a:latin typeface="Calibri"/>
                <a:ea typeface="Calibri"/>
                <a:cs typeface="Calibri"/>
                <a:sym typeface="Calibri"/>
              </a:rPr>
              <a:t>*</a:t>
            </a:r>
          </a:p>
        </p:txBody>
      </p:sp>
      <p:sp>
        <p:nvSpPr>
          <p:cNvPr id="79" name="Shape 79"/>
          <p:cNvSpPr txBox="1">
            <a:spLocks noGrp="1"/>
          </p:cNvSpPr>
          <p:nvPr>
            <p:ph type="sldNum" idx="12"/>
          </p:nvPr>
        </p:nvSpPr>
        <p:spPr>
          <a:xfrm>
            <a:off x="3884612" y="8685211"/>
            <a:ext cx="2971799" cy="457200"/>
          </a:xfrm>
          <a:prstGeom prst="rect">
            <a:avLst/>
          </a:prstGeom>
          <a:noFill/>
          <a:ln>
            <a:noFill/>
          </a:ln>
        </p:spPr>
        <p:txBody>
          <a:bodyPr lIns="91425" tIns="45700" rIns="91425" bIns="45700" anchor="b" anchorCtr="0">
            <a:noAutofit/>
          </a:bodyPr>
          <a:lstStyle/>
          <a:p>
            <a:pPr>
              <a:buNone/>
            </a:pPr>
            <a:r>
              <a:rPr lang="en-US"/>
              <a:t>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Shape 11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rnd">
            <a:solidFill>
              <a:srgbClr val="000000"/>
            </a:solidFill>
            <a:prstDash val="solid"/>
            <a:miter/>
            <a:headEnd type="none" w="med" len="med"/>
            <a:tailEnd type="none" w="med" len="med"/>
          </a:ln>
        </p:spPr>
      </p:sp>
      <p:sp>
        <p:nvSpPr>
          <p:cNvPr id="120" name="Shape 120"/>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Pct val="25000"/>
              <a:buFont typeface="Arial"/>
              <a:buNone/>
              <a:tabLst/>
              <a:defRPr/>
            </a:pPr>
            <a:r>
              <a:rPr lang="en-US" sz="1800" dirty="0" smtClean="0"/>
              <a:t>11 </a:t>
            </a:r>
            <a:r>
              <a:rPr lang="en-US" sz="1800" dirty="0" err="1" smtClean="0"/>
              <a:t>mins</a:t>
            </a:r>
            <a:r>
              <a:rPr lang="en-US" sz="1800" dirty="0" smtClean="0"/>
              <a:t>- Ernie</a:t>
            </a:r>
            <a:r>
              <a:rPr lang="en-US" sz="1800" baseline="0" dirty="0" smtClean="0"/>
              <a:t> will lead</a:t>
            </a:r>
            <a:endParaRPr lang="en-US" sz="1800" dirty="0" smtClean="0"/>
          </a:p>
          <a:p>
            <a:pPr marL="0" marR="0" lvl="0" indent="0" algn="l" rtl="0">
              <a:spcBef>
                <a:spcPts val="0"/>
              </a:spcBef>
              <a:buSzPct val="25000"/>
              <a:buFont typeface="Arial"/>
              <a:buNone/>
            </a:pPr>
            <a:r>
              <a:rPr lang="en-US" sz="1800" b="0" i="0" u="none" strike="noStrike" cap="none" baseline="0" dirty="0" smtClean="0"/>
              <a:t> </a:t>
            </a:r>
            <a:r>
              <a:rPr lang="en-US" sz="1800" b="0" i="0" u="none" strike="noStrike" cap="none" baseline="0" dirty="0"/>
              <a:t>slide content.</a:t>
            </a:r>
          </a:p>
          <a:p>
            <a:endParaRPr dirty="0"/>
          </a:p>
          <a:p>
            <a:pPr marL="0" marR="0" lvl="0" indent="0" algn="l" rtl="0">
              <a:spcBef>
                <a:spcPts val="0"/>
              </a:spcBef>
              <a:buSzPct val="25000"/>
              <a:buFont typeface="Arial"/>
              <a:buNone/>
            </a:pPr>
            <a:r>
              <a:rPr lang="en-US" sz="1800" b="0" i="0" u="none" strike="noStrike" cap="none" baseline="0" dirty="0"/>
              <a:t>The information provided by Reading 3D will help ensure that students are appropriately progressing in their reading abilities throughout the year.</a:t>
            </a:r>
          </a:p>
        </p:txBody>
      </p:sp>
      <p:sp>
        <p:nvSpPr>
          <p:cNvPr id="121" name="Shape 121"/>
          <p:cNvSpPr txBox="1"/>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buSzPct val="25000"/>
              <a:buFont typeface="Calibri"/>
              <a:buNone/>
            </a:pPr>
            <a:r>
              <a:rPr lang="en-US" sz="1200" b="0" i="0" u="none" strike="noStrike" cap="none" baseline="0">
                <a:latin typeface="Calibri"/>
                <a:ea typeface="Calibri"/>
                <a:cs typeface="Calibri"/>
                <a:sym typeface="Calibri"/>
              </a:rPr>
              <a:t>*</a:t>
            </a:r>
          </a:p>
        </p:txBody>
      </p:sp>
      <p:sp>
        <p:nvSpPr>
          <p:cNvPr id="122" name="Shape 122"/>
          <p:cNvSpPr txBox="1">
            <a:spLocks noGrp="1"/>
          </p:cNvSpPr>
          <p:nvPr>
            <p:ph type="sldNum" idx="12"/>
          </p:nvPr>
        </p:nvSpPr>
        <p:spPr>
          <a:xfrm>
            <a:off x="3884612" y="8685211"/>
            <a:ext cx="2971799" cy="457200"/>
          </a:xfrm>
          <a:prstGeom prst="rect">
            <a:avLst/>
          </a:prstGeom>
          <a:noFill/>
          <a:ln>
            <a:noFill/>
          </a:ln>
        </p:spPr>
        <p:txBody>
          <a:bodyPr lIns="91425" tIns="45700" rIns="91425" bIns="45700" anchor="b" anchorCtr="0">
            <a:noAutofit/>
          </a:bodyPr>
          <a:lstStyle/>
          <a:p>
            <a:pPr>
              <a:buNone/>
            </a:pPr>
            <a:r>
              <a:rPr lang="en-US"/>
              <a:t>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Shape 13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rnd">
            <a:solidFill>
              <a:srgbClr val="000000"/>
            </a:solidFill>
            <a:prstDash val="solid"/>
            <a:miter/>
            <a:headEnd type="none" w="med" len="med"/>
            <a:tailEnd type="none" w="med" len="med"/>
          </a:ln>
        </p:spPr>
      </p:sp>
      <p:sp>
        <p:nvSpPr>
          <p:cNvPr id="138" name="Shape 13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Font typeface="Arial"/>
              <a:buNone/>
            </a:pPr>
            <a:r>
              <a:rPr lang="en-US" sz="1800" b="0" i="0" u="none" strike="noStrike" cap="none" baseline="0" dirty="0"/>
              <a:t>Explain verbally the flowchart. Refer to the guidebook for more explanation.</a:t>
            </a:r>
          </a:p>
          <a:p>
            <a:endParaRPr dirty="0"/>
          </a:p>
          <a:p>
            <a:pPr marL="0" marR="0" lvl="0" indent="0" algn="l" rtl="0">
              <a:spcBef>
                <a:spcPts val="0"/>
              </a:spcBef>
              <a:buSzPct val="25000"/>
              <a:buFont typeface="Arial"/>
              <a:buNone/>
            </a:pPr>
            <a:r>
              <a:rPr lang="en-US" sz="1800" b="0" i="0" u="none" strike="noStrike" cap="none" baseline="0" dirty="0"/>
              <a:t>A possible script:</a:t>
            </a:r>
          </a:p>
          <a:p>
            <a:pPr marL="0" marR="0" lvl="0" indent="0" algn="l" rtl="0">
              <a:spcBef>
                <a:spcPts val="0"/>
              </a:spcBef>
              <a:buSzPct val="25000"/>
              <a:buFont typeface="Arial"/>
              <a:buNone/>
            </a:pPr>
            <a:r>
              <a:rPr lang="en-US" sz="1800" b="0" i="0" u="none" strike="noStrike" cap="none" baseline="0" dirty="0"/>
              <a:t>The law requires third graders who score at Level 1 or 2 in reading on the third grade EOG be retained. However, in special circumstances students can receive what is called a “good cause exemption”.  The law also states students will attend summer reading camp if they do not show proficiency after third grade and they do not qualify for good cause exemptions. This camp will be provided by CMS and will be of no cost to you. Students who show proficiency at the end of the summer reading camp by passing the Read to Achieve test or producing a completed reading portfolio will be promoted to the fourth grade.</a:t>
            </a:r>
          </a:p>
          <a:p>
            <a:endParaRPr dirty="0"/>
          </a:p>
          <a:p>
            <a:pPr marL="0" marR="0" lvl="0" indent="0" algn="l" rtl="0">
              <a:spcBef>
                <a:spcPts val="0"/>
              </a:spcBef>
              <a:buSzPct val="25000"/>
              <a:buFont typeface="Arial"/>
              <a:buNone/>
            </a:pPr>
            <a:r>
              <a:rPr lang="en-US" sz="1800" b="0" i="0" u="none" strike="noStrike" cap="none" baseline="0" dirty="0"/>
              <a:t>(The “good cause exemptions” are explained on the next slide.)</a:t>
            </a:r>
          </a:p>
        </p:txBody>
      </p:sp>
      <p:sp>
        <p:nvSpPr>
          <p:cNvPr id="139" name="Shape 139"/>
          <p:cNvSpPr txBox="1"/>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buSzPct val="25000"/>
              <a:buFont typeface="Calibri"/>
              <a:buNone/>
            </a:pPr>
            <a:r>
              <a:rPr lang="en-US" sz="1200" b="0" i="0" u="none" strike="noStrike" cap="none" baseline="0">
                <a:latin typeface="Calibri"/>
                <a:ea typeface="Calibri"/>
                <a:cs typeface="Calibri"/>
                <a:sym typeface="Calibri"/>
              </a:rPr>
              <a:t>*</a:t>
            </a:r>
          </a:p>
        </p:txBody>
      </p:sp>
      <p:sp>
        <p:nvSpPr>
          <p:cNvPr id="140" name="Shape 140"/>
          <p:cNvSpPr txBox="1">
            <a:spLocks noGrp="1"/>
          </p:cNvSpPr>
          <p:nvPr>
            <p:ph type="sldNum" idx="12"/>
          </p:nvPr>
        </p:nvSpPr>
        <p:spPr>
          <a:xfrm>
            <a:off x="3884612" y="8685211"/>
            <a:ext cx="2971799" cy="457200"/>
          </a:xfrm>
          <a:prstGeom prst="rect">
            <a:avLst/>
          </a:prstGeom>
          <a:noFill/>
          <a:ln>
            <a:noFill/>
          </a:ln>
        </p:spPr>
        <p:txBody>
          <a:bodyPr lIns="91425" tIns="45700" rIns="91425" bIns="45700" anchor="b" anchorCtr="0">
            <a:noAutofit/>
          </a:bodyPr>
          <a:lstStyle/>
          <a:p>
            <a:pPr>
              <a:buNone/>
            </a:pPr>
            <a:r>
              <a:rPr lang="en-US"/>
              <a:t>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a:t>
            </a:r>
            <a:r>
              <a:rPr lang="en-US" dirty="0" err="1" smtClean="0"/>
              <a:t>Glennon</a:t>
            </a:r>
            <a:r>
              <a:rPr lang="en-US" baseline="0" dirty="0" smtClean="0"/>
              <a:t> and Geary groups. </a:t>
            </a:r>
            <a:r>
              <a:rPr lang="en-US" dirty="0" smtClean="0"/>
              <a:t>Data</a:t>
            </a:r>
            <a:r>
              <a:rPr lang="en-US" baseline="0" dirty="0" smtClean="0"/>
              <a:t> Points that we used: MAP,BOG,READING 3D,COMMON ASSESSMENTS, - </a:t>
            </a:r>
            <a:r>
              <a:rPr lang="en-US" baseline="0" dirty="0" err="1" smtClean="0"/>
              <a:t>Caoolway</a:t>
            </a:r>
            <a:r>
              <a:rPr lang="en-US" baseline="0" dirty="0" smtClean="0"/>
              <a:t> and </a:t>
            </a:r>
            <a:r>
              <a:rPr lang="en-US" baseline="0" dirty="0" err="1" smtClean="0"/>
              <a:t>Bloomquist</a:t>
            </a:r>
            <a:endParaRPr lang="en-US" dirty="0"/>
          </a:p>
        </p:txBody>
      </p:sp>
      <p:sp>
        <p:nvSpPr>
          <p:cNvPr id="4" name="Slide Number Placeholder 3"/>
          <p:cNvSpPr>
            <a:spLocks noGrp="1"/>
          </p:cNvSpPr>
          <p:nvPr>
            <p:ph type="sldNum" idx="10"/>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Shape 19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rnd">
            <a:solidFill>
              <a:srgbClr val="000000"/>
            </a:solidFill>
            <a:prstDash val="solid"/>
            <a:miter/>
            <a:headEnd type="none" w="med" len="med"/>
            <a:tailEnd type="none" w="med" len="med"/>
          </a:ln>
        </p:spPr>
      </p:sp>
      <p:sp>
        <p:nvSpPr>
          <p:cNvPr id="196" name="Shape 19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Font typeface="Arial"/>
              <a:buNone/>
            </a:pPr>
            <a:r>
              <a:rPr lang="en-US" sz="1800" b="0" i="0" u="none" strike="noStrike" cap="none" baseline="0"/>
              <a:t>These are some reading tips for parents recommended by the US Department of Education (http://goo.gl/0u4UQG).</a:t>
            </a:r>
          </a:p>
        </p:txBody>
      </p:sp>
      <p:sp>
        <p:nvSpPr>
          <p:cNvPr id="197" name="Shape 197"/>
          <p:cNvSpPr txBox="1"/>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buSzPct val="25000"/>
              <a:buFont typeface="Calibri"/>
              <a:buNone/>
            </a:pPr>
            <a:r>
              <a:rPr lang="en-US" sz="1200" b="0" i="0" u="none" strike="noStrike" cap="none" baseline="0">
                <a:latin typeface="Calibri"/>
                <a:ea typeface="Calibri"/>
                <a:cs typeface="Calibri"/>
                <a:sym typeface="Calibri"/>
              </a:rPr>
              <a:t>*</a:t>
            </a:r>
          </a:p>
        </p:txBody>
      </p:sp>
      <p:sp>
        <p:nvSpPr>
          <p:cNvPr id="198" name="Shape 198"/>
          <p:cNvSpPr txBox="1">
            <a:spLocks noGrp="1"/>
          </p:cNvSpPr>
          <p:nvPr>
            <p:ph type="sldNum" idx="12"/>
          </p:nvPr>
        </p:nvSpPr>
        <p:spPr>
          <a:xfrm>
            <a:off x="3884612" y="8685211"/>
            <a:ext cx="2971799" cy="457200"/>
          </a:xfrm>
          <a:prstGeom prst="rect">
            <a:avLst/>
          </a:prstGeom>
          <a:noFill/>
          <a:ln>
            <a:noFill/>
          </a:ln>
        </p:spPr>
        <p:txBody>
          <a:bodyPr lIns="91425" tIns="45700" rIns="91425" bIns="45700" anchor="b" anchorCtr="0">
            <a:noAutofit/>
          </a:bodyPr>
          <a:lstStyle/>
          <a:p>
            <a:pPr>
              <a:buNone/>
            </a:pPr>
            <a:r>
              <a:rPr lang="en-US"/>
              <a:t>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25"/>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6"/>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MS Slideshow">
  <p:cSld name="CMS Slideshow">
    <p:spTree>
      <p:nvGrpSpPr>
        <p:cNvPr id="1" name="Shape 33"/>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4"/>
        <p:cNvGrpSpPr/>
        <p:nvPr/>
      </p:nvGrpSpPr>
      <p:grpSpPr>
        <a:xfrm>
          <a:off x="0" y="0"/>
          <a:ext cx="0" cy="0"/>
          <a:chOff x="0" y="0"/>
          <a:chExt cx="0" cy="0"/>
        </a:xfrm>
      </p:grpSpPr>
      <p:sp>
        <p:nvSpPr>
          <p:cNvPr id="35" name="Shape 35"/>
          <p:cNvSpPr txBox="1">
            <a:spLocks noGrp="1"/>
          </p:cNvSpPr>
          <p:nvPr>
            <p:ph type="sldNum" idx="12"/>
          </p:nvPr>
        </p:nvSpPr>
        <p:spPr>
          <a:xfrm>
            <a:off x="6691311" y="6321425"/>
            <a:ext cx="2133599" cy="365125"/>
          </a:xfrm>
          <a:prstGeom prst="rect">
            <a:avLst/>
          </a:prstGeom>
          <a:noFill/>
          <a:ln>
            <a:noFill/>
          </a:ln>
        </p:spPr>
        <p:txBody>
          <a:bodyPr lIns="91425" tIns="91425" rIns="91425" bIns="91425" anchor="ctr" anchorCtr="0"/>
          <a:lstStyle>
            <a:lvl1pPr marL="0" marR="0" indent="0" algn="r" rtl="0">
              <a:defRPr sz="1200" b="0" i="0" u="none" strike="noStrike" cap="none" baseline="0">
                <a:solidFill>
                  <a:srgbClr val="898989"/>
                </a:solidFill>
                <a:latin typeface="Calibri"/>
                <a:ea typeface="Calibri"/>
                <a:cs typeface="Calibri"/>
                <a:sym typeface="Calibri"/>
              </a:defRPr>
            </a:lvl1pPr>
            <a:lvl2pPr>
              <a:defRPr/>
            </a:lvl2pPr>
            <a:lvl3pPr>
              <a:defRPr/>
            </a:lvl3pPr>
            <a:lvl4pPr>
              <a:defRPr/>
            </a:lvl4pPr>
            <a:lvl5pPr>
              <a:defRPr/>
            </a:lvl5pPr>
            <a:lvl6pPr>
              <a:defRPr/>
            </a:lvl6pPr>
            <a:lvl7pPr>
              <a:defRPr/>
            </a:lvl7pPr>
            <a:lvl8pPr>
              <a:defRPr/>
            </a:lvl8pPr>
            <a:lvl9pP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bj" type="obj">
  <p:cSld name="Title and Content">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304800" y="152400"/>
            <a:ext cx="8534399" cy="1371599"/>
          </a:xfrm>
          <a:prstGeom prst="rect">
            <a:avLst/>
          </a:prstGeom>
          <a:noFill/>
          <a:ln>
            <a:noFill/>
          </a:ln>
        </p:spPr>
        <p:txBody>
          <a:bodyPr lIns="91425" tIns="91425" rIns="91425" bIns="91425" anchor="t" anchorCtr="0"/>
          <a:lstStyle>
            <a:lvl1pPr algn="ctr" rtl="0">
              <a:spcBef>
                <a:spcPts val="0"/>
              </a:spcBef>
              <a:spcAft>
                <a:spcPts val="0"/>
              </a:spcAft>
              <a:defRPr sz="4400">
                <a:solidFill>
                  <a:schemeClr val="dk1"/>
                </a:solidFill>
                <a:latin typeface="Calibri"/>
                <a:ea typeface="Calibri"/>
                <a:cs typeface="Calibri"/>
                <a:sym typeface="Calibri"/>
              </a:defRPr>
            </a:lvl1pPr>
            <a:lvl2pPr algn="ctr" rtl="0">
              <a:spcBef>
                <a:spcPts val="0"/>
              </a:spcBef>
              <a:spcAft>
                <a:spcPts val="0"/>
              </a:spcAft>
              <a:defRPr sz="4400">
                <a:solidFill>
                  <a:schemeClr val="dk1"/>
                </a:solidFill>
                <a:latin typeface="Calibri"/>
                <a:ea typeface="Calibri"/>
                <a:cs typeface="Calibri"/>
                <a:sym typeface="Calibri"/>
              </a:defRPr>
            </a:lvl2pPr>
            <a:lvl3pPr algn="ctr" rtl="0">
              <a:spcBef>
                <a:spcPts val="0"/>
              </a:spcBef>
              <a:spcAft>
                <a:spcPts val="0"/>
              </a:spcAft>
              <a:defRPr sz="4400">
                <a:solidFill>
                  <a:schemeClr val="dk1"/>
                </a:solidFill>
                <a:latin typeface="Calibri"/>
                <a:ea typeface="Calibri"/>
                <a:cs typeface="Calibri"/>
                <a:sym typeface="Calibri"/>
              </a:defRPr>
            </a:lvl3pPr>
            <a:lvl4pPr algn="ctr" rtl="0">
              <a:spcBef>
                <a:spcPts val="0"/>
              </a:spcBef>
              <a:spcAft>
                <a:spcPts val="0"/>
              </a:spcAft>
              <a:defRPr sz="4400">
                <a:solidFill>
                  <a:schemeClr val="dk1"/>
                </a:solidFill>
                <a:latin typeface="Calibri"/>
                <a:ea typeface="Calibri"/>
                <a:cs typeface="Calibri"/>
                <a:sym typeface="Calibri"/>
              </a:defRPr>
            </a:lvl4pPr>
            <a:lvl5pPr algn="ctr" rtl="0">
              <a:spcBef>
                <a:spcPts val="0"/>
              </a:spcBef>
              <a:spcAft>
                <a:spcPts val="0"/>
              </a:spcAft>
              <a:defRPr sz="4400">
                <a:solidFill>
                  <a:schemeClr val="dk1"/>
                </a:solidFill>
                <a:latin typeface="Calibri"/>
                <a:ea typeface="Calibri"/>
                <a:cs typeface="Calibri"/>
                <a:sym typeface="Calibri"/>
              </a:defRPr>
            </a:lvl5pPr>
            <a:lvl6pPr marL="457200" algn="ctr" rtl="0">
              <a:spcBef>
                <a:spcPts val="0"/>
              </a:spcBef>
              <a:spcAft>
                <a:spcPts val="0"/>
              </a:spcAft>
              <a:defRPr sz="4400">
                <a:solidFill>
                  <a:schemeClr val="dk1"/>
                </a:solidFill>
                <a:latin typeface="Calibri"/>
                <a:ea typeface="Calibri"/>
                <a:cs typeface="Calibri"/>
                <a:sym typeface="Calibri"/>
              </a:defRPr>
            </a:lvl6pPr>
            <a:lvl7pPr marL="914400" algn="ctr" rtl="0">
              <a:spcBef>
                <a:spcPts val="0"/>
              </a:spcBef>
              <a:spcAft>
                <a:spcPts val="0"/>
              </a:spcAft>
              <a:defRPr sz="4400">
                <a:solidFill>
                  <a:schemeClr val="dk1"/>
                </a:solidFill>
                <a:latin typeface="Calibri"/>
                <a:ea typeface="Calibri"/>
                <a:cs typeface="Calibri"/>
                <a:sym typeface="Calibri"/>
              </a:defRPr>
            </a:lvl7pPr>
            <a:lvl8pPr marL="1371600" algn="ctr" rtl="0">
              <a:spcBef>
                <a:spcPts val="0"/>
              </a:spcBef>
              <a:spcAft>
                <a:spcPts val="0"/>
              </a:spcAft>
              <a:defRPr sz="4400">
                <a:solidFill>
                  <a:schemeClr val="dk1"/>
                </a:solidFill>
                <a:latin typeface="Calibri"/>
                <a:ea typeface="Calibri"/>
                <a:cs typeface="Calibri"/>
                <a:sym typeface="Calibri"/>
              </a:defRPr>
            </a:lvl8pPr>
            <a:lvl9pPr marL="1828800" algn="ctr" rtl="0">
              <a:spcBef>
                <a:spcPts val="0"/>
              </a:spcBef>
              <a:spcAft>
                <a:spcPts val="0"/>
              </a:spcAft>
              <a:defRPr sz="4400">
                <a:solidFill>
                  <a:schemeClr val="dk1"/>
                </a:solidFill>
                <a:latin typeface="Calibri"/>
                <a:ea typeface="Calibri"/>
                <a:cs typeface="Calibri"/>
                <a:sym typeface="Calibri"/>
              </a:defRPr>
            </a:lvl9pPr>
          </a:lstStyle>
          <a:p>
            <a:endParaRPr/>
          </a:p>
        </p:txBody>
      </p:sp>
      <p:sp>
        <p:nvSpPr>
          <p:cNvPr id="39" name="Shape 39"/>
          <p:cNvSpPr txBox="1">
            <a:spLocks noGrp="1"/>
          </p:cNvSpPr>
          <p:nvPr>
            <p:ph type="body" idx="1"/>
          </p:nvPr>
        </p:nvSpPr>
        <p:spPr>
          <a:xfrm>
            <a:off x="304800" y="1524000"/>
            <a:ext cx="8534399" cy="5333999"/>
          </a:xfrm>
          <a:prstGeom prst="rect">
            <a:avLst/>
          </a:prstGeom>
          <a:noFill/>
          <a:ln>
            <a:noFill/>
          </a:ln>
        </p:spPr>
        <p:txBody>
          <a:bodyPr lIns="91425" tIns="91425" rIns="91425" bIns="91425" anchor="t" anchorCtr="0"/>
          <a:lstStyle>
            <a:lvl1pPr marL="342900" indent="-222250" algn="l" rtl="0">
              <a:spcBef>
                <a:spcPts val="640"/>
              </a:spcBef>
              <a:spcAft>
                <a:spcPts val="0"/>
              </a:spcAft>
              <a:buClr>
                <a:schemeClr val="dk1"/>
              </a:buClr>
              <a:buFont typeface="Arial"/>
              <a:buChar char="•"/>
              <a:defRPr sz="3200">
                <a:solidFill>
                  <a:schemeClr val="dk1"/>
                </a:solidFill>
                <a:latin typeface="Calibri"/>
                <a:ea typeface="Calibri"/>
                <a:cs typeface="Calibri"/>
                <a:sym typeface="Calibri"/>
              </a:defRPr>
            </a:lvl1pPr>
            <a:lvl2pPr marL="742950" indent="-177800" algn="l" rtl="0">
              <a:spcBef>
                <a:spcPts val="560"/>
              </a:spcBef>
              <a:spcAft>
                <a:spcPts val="0"/>
              </a:spcAft>
              <a:buClr>
                <a:schemeClr val="dk1"/>
              </a:buClr>
              <a:buFont typeface="Arial"/>
              <a:buChar char="•"/>
              <a:defRPr sz="2800">
                <a:solidFill>
                  <a:schemeClr val="dk1"/>
                </a:solidFill>
                <a:latin typeface="Calibri"/>
                <a:ea typeface="Calibri"/>
                <a:cs typeface="Calibri"/>
                <a:sym typeface="Calibri"/>
              </a:defRPr>
            </a:lvl2pPr>
            <a:lvl3pPr marL="1143000" indent="-136525" algn="l" rtl="0">
              <a:spcBef>
                <a:spcPts val="480"/>
              </a:spcBef>
              <a:spcAft>
                <a:spcPts val="0"/>
              </a:spcAft>
              <a:buClr>
                <a:schemeClr val="dk1"/>
              </a:buClr>
              <a:buFont typeface="Arial"/>
              <a:buChar char="•"/>
              <a:defRPr sz="2400">
                <a:solidFill>
                  <a:schemeClr val="dk1"/>
                </a:solidFill>
                <a:latin typeface="Calibri"/>
                <a:ea typeface="Calibri"/>
                <a:cs typeface="Calibri"/>
                <a:sym typeface="Calibri"/>
              </a:defRPr>
            </a:lvl3pPr>
            <a:lvl4pPr marL="1600200" indent="-152400" algn="l" rtl="0">
              <a:spcBef>
                <a:spcPts val="400"/>
              </a:spcBef>
              <a:spcAft>
                <a:spcPts val="0"/>
              </a:spcAft>
              <a:buClr>
                <a:schemeClr val="dk1"/>
              </a:buClr>
              <a:buFont typeface="Arial"/>
              <a:buChar char="•"/>
              <a:defRPr sz="2000">
                <a:solidFill>
                  <a:schemeClr val="dk1"/>
                </a:solidFill>
                <a:latin typeface="Calibri"/>
                <a:ea typeface="Calibri"/>
                <a:cs typeface="Calibri"/>
                <a:sym typeface="Calibri"/>
              </a:defRPr>
            </a:lvl4pPr>
            <a:lvl5pPr marL="2057400" indent="-152400" algn="l" rtl="0">
              <a:spcBef>
                <a:spcPts val="400"/>
              </a:spcBef>
              <a:spcAft>
                <a:spcPts val="0"/>
              </a:spcAft>
              <a:buClr>
                <a:schemeClr val="dk1"/>
              </a:buClr>
              <a:buFont typeface="Arial"/>
              <a:buChar char="•"/>
              <a:defRPr sz="2000">
                <a:solidFill>
                  <a:schemeClr val="dk1"/>
                </a:solidFill>
                <a:latin typeface="Calibri"/>
                <a:ea typeface="Calibri"/>
                <a:cs typeface="Calibri"/>
                <a:sym typeface="Calibri"/>
              </a:defRPr>
            </a:lvl5pPr>
            <a:lvl6pPr marL="2514600" indent="-152400" algn="l" rtl="0">
              <a:spcBef>
                <a:spcPts val="400"/>
              </a:spcBef>
              <a:buClr>
                <a:schemeClr val="dk1"/>
              </a:buClr>
              <a:buFont typeface="Arial"/>
              <a:buChar char="•"/>
              <a:defRPr sz="2000">
                <a:solidFill>
                  <a:schemeClr val="dk1"/>
                </a:solidFill>
                <a:latin typeface="Calibri"/>
                <a:ea typeface="Calibri"/>
                <a:cs typeface="Calibri"/>
                <a:sym typeface="Calibri"/>
              </a:defRPr>
            </a:lvl6pPr>
            <a:lvl7pPr marL="2971800" indent="-152400" algn="l" rtl="0">
              <a:spcBef>
                <a:spcPts val="400"/>
              </a:spcBef>
              <a:buClr>
                <a:schemeClr val="dk1"/>
              </a:buClr>
              <a:buFont typeface="Arial"/>
              <a:buChar char="•"/>
              <a:defRPr sz="2000">
                <a:solidFill>
                  <a:schemeClr val="dk1"/>
                </a:solidFill>
                <a:latin typeface="Calibri"/>
                <a:ea typeface="Calibri"/>
                <a:cs typeface="Calibri"/>
                <a:sym typeface="Calibri"/>
              </a:defRPr>
            </a:lvl7pPr>
            <a:lvl8pPr marL="3429000" indent="-152400" algn="l" rtl="0">
              <a:spcBef>
                <a:spcPts val="400"/>
              </a:spcBef>
              <a:buClr>
                <a:schemeClr val="dk1"/>
              </a:buClr>
              <a:buFont typeface="Arial"/>
              <a:buChar char="•"/>
              <a:defRPr sz="2000">
                <a:solidFill>
                  <a:schemeClr val="dk1"/>
                </a:solidFill>
                <a:latin typeface="Calibri"/>
                <a:ea typeface="Calibri"/>
                <a:cs typeface="Calibri"/>
                <a:sym typeface="Calibri"/>
              </a:defRPr>
            </a:lvl8pPr>
            <a:lvl9pPr marL="3886200" indent="-152400" algn="l" rtl="0">
              <a:spcBef>
                <a:spcPts val="400"/>
              </a:spcBef>
              <a:buClr>
                <a:schemeClr val="dk1"/>
              </a:buClr>
              <a:buFont typeface="Arial"/>
              <a:buChar char="•"/>
              <a:defRPr sz="2000">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0"/>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image" Target="../media/image10.jpeg"/><Relationship Id="rId3" Type="http://schemas.openxmlformats.org/officeDocument/2006/relationships/theme" Target="../theme/theme2.xml"/><Relationship Id="rId7" Type="http://schemas.openxmlformats.org/officeDocument/2006/relationships/image" Target="../media/image4.jpeg"/><Relationship Id="rId12"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jpeg"/><Relationship Id="rId11" Type="http://schemas.openxmlformats.org/officeDocument/2006/relationships/image" Target="../media/image8.jpeg"/><Relationship Id="rId5" Type="http://schemas.openxmlformats.org/officeDocument/2006/relationships/image" Target="../media/image2.png"/><Relationship Id="rId10" Type="http://schemas.openxmlformats.org/officeDocument/2006/relationships/image" Target="../media/image7.jpeg"/><Relationship Id="rId4" Type="http://schemas.openxmlformats.org/officeDocument/2006/relationships/image" Target="../media/image1.png"/><Relationship Id="rId9" Type="http://schemas.openxmlformats.org/officeDocument/2006/relationships/image" Target="../media/image6.jpeg"/><Relationship Id="rId14" Type="http://schemas.openxmlformats.org/officeDocument/2006/relationships/image" Target="../media/image11.jpe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4.xml"/><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6.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
        <p:cNvGrpSpPr/>
        <p:nvPr/>
      </p:nvGrpSpPr>
      <p:grpSpPr>
        <a:xfrm>
          <a:off x="0" y="0"/>
          <a:ext cx="0" cy="0"/>
          <a:chOff x="0" y="0"/>
          <a:chExt cx="0" cy="0"/>
        </a:xfrm>
      </p:grpSpPr>
      <p:sp>
        <p:nvSpPr>
          <p:cNvPr id="9" name="Shape 9"/>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defRPr sz="1200" b="0" i="0" u="none" strike="noStrike" cap="none" baseline="0">
                <a:solidFill>
                  <a:srgbClr val="898989"/>
                </a:solidFill>
                <a:latin typeface="Calibri"/>
                <a:ea typeface="Calibri"/>
                <a:cs typeface="Calibri"/>
                <a:sym typeface="Calibri"/>
              </a:defRPr>
            </a:lvl1pPr>
            <a:lvl2pPr>
              <a:defRPr/>
            </a:lvl2pPr>
            <a:lvl3pPr>
              <a:defRPr/>
            </a:lvl3pPr>
            <a:lvl4pPr>
              <a:defRPr/>
            </a:lvl4pPr>
            <a:lvl5pPr>
              <a:defRPr/>
            </a:lvl5pPr>
            <a:lvl6pPr>
              <a:defRPr/>
            </a:lvl6pPr>
            <a:lvl7pPr>
              <a:defRPr/>
            </a:lvl7pPr>
            <a:lvl8pPr>
              <a:defRPr/>
            </a:lvl8pPr>
            <a:lvl9pPr>
              <a:defRPr/>
            </a:lvl9pPr>
          </a:lstStyle>
          <a:p>
            <a:endParaRPr/>
          </a:p>
        </p:txBody>
      </p:sp>
    </p:spTree>
  </p:cSld>
  <p:clrMap bg1="lt1" tx1="dk1" bg2="dk2" tx2="lt2" accent1="accent1" accent2="accent2" accent3="accent3" accent4="accent4" accent5="accent5" accent6="accent6" hlink="hlink" folHlink="folHlink"/>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
        <p:cNvGrpSpPr/>
        <p:nvPr/>
      </p:nvGrpSpPr>
      <p:grpSpPr>
        <a:xfrm>
          <a:off x="0" y="0"/>
          <a:ext cx="0" cy="0"/>
          <a:chOff x="0" y="0"/>
          <a:chExt cx="0" cy="0"/>
        </a:xfrm>
      </p:grpSpPr>
      <p:sp>
        <p:nvSpPr>
          <p:cNvPr id="11" name="Shape 11"/>
          <p:cNvSpPr/>
          <p:nvPr/>
        </p:nvSpPr>
        <p:spPr>
          <a:xfrm>
            <a:off x="3697287" y="128586"/>
            <a:ext cx="1749424" cy="746125"/>
          </a:xfrm>
          <a:prstGeom prst="rect">
            <a:avLst/>
          </a:prstGeom>
          <a:blipFill>
            <a:blip r:embed="rId4"/>
            <a:stretch>
              <a:fillRect/>
            </a:stretch>
          </a:blipFill>
        </p:spPr>
      </p:sp>
      <p:sp>
        <p:nvSpPr>
          <p:cNvPr id="12" name="Shape 12"/>
          <p:cNvSpPr/>
          <p:nvPr/>
        </p:nvSpPr>
        <p:spPr>
          <a:xfrm>
            <a:off x="2825750" y="950912"/>
            <a:ext cx="3492500" cy="311149"/>
          </a:xfrm>
          <a:prstGeom prst="rect">
            <a:avLst/>
          </a:prstGeom>
          <a:blipFill>
            <a:blip r:embed="rId5"/>
            <a:stretch>
              <a:fillRect/>
            </a:stretch>
          </a:blipFill>
        </p:spPr>
      </p:sp>
      <p:cxnSp>
        <p:nvCxnSpPr>
          <p:cNvPr id="13" name="Shape 13"/>
          <p:cNvCxnSpPr/>
          <p:nvPr/>
        </p:nvCxnSpPr>
        <p:spPr>
          <a:xfrm>
            <a:off x="0" y="5797550"/>
            <a:ext cx="9144000" cy="0"/>
          </a:xfrm>
          <a:prstGeom prst="straightConnector1">
            <a:avLst/>
          </a:prstGeom>
          <a:noFill/>
          <a:ln w="12700" cap="rnd">
            <a:solidFill>
              <a:srgbClr val="7F7F7F"/>
            </a:solidFill>
            <a:prstDash val="solid"/>
            <a:miter/>
            <a:headEnd type="none" w="med" len="med"/>
            <a:tailEnd type="none" w="med" len="med"/>
          </a:ln>
        </p:spPr>
      </p:cxnSp>
      <p:cxnSp>
        <p:nvCxnSpPr>
          <p:cNvPr id="14" name="Shape 14"/>
          <p:cNvCxnSpPr/>
          <p:nvPr/>
        </p:nvCxnSpPr>
        <p:spPr>
          <a:xfrm>
            <a:off x="0" y="6792911"/>
            <a:ext cx="9144000" cy="0"/>
          </a:xfrm>
          <a:prstGeom prst="straightConnector1">
            <a:avLst/>
          </a:prstGeom>
          <a:noFill/>
          <a:ln w="12700" cap="rnd">
            <a:solidFill>
              <a:srgbClr val="7F7F7F"/>
            </a:solidFill>
            <a:prstDash val="solid"/>
            <a:miter/>
            <a:headEnd type="none" w="med" len="med"/>
            <a:tailEnd type="none" w="med" len="med"/>
          </a:ln>
        </p:spPr>
      </p:cxnSp>
      <p:grpSp>
        <p:nvGrpSpPr>
          <p:cNvPr id="15" name="Shape 15"/>
          <p:cNvGrpSpPr/>
          <p:nvPr/>
        </p:nvGrpSpPr>
        <p:grpSpPr>
          <a:xfrm>
            <a:off x="0" y="5849937"/>
            <a:ext cx="9144000" cy="881061"/>
            <a:chOff x="0" y="0"/>
            <a:chExt cx="2147483647" cy="2147483647"/>
          </a:xfrm>
        </p:grpSpPr>
        <p:sp>
          <p:nvSpPr>
            <p:cNvPr id="16" name="Shape 16"/>
            <p:cNvSpPr/>
            <p:nvPr/>
          </p:nvSpPr>
          <p:spPr>
            <a:xfrm>
              <a:off x="0" y="18727254"/>
              <a:ext cx="185542180" cy="2128751327"/>
            </a:xfrm>
            <a:prstGeom prst="rect">
              <a:avLst/>
            </a:prstGeom>
            <a:blipFill>
              <a:blip r:embed="rId6"/>
              <a:stretch>
                <a:fillRect/>
              </a:stretch>
            </a:blipFill>
          </p:spPr>
        </p:sp>
        <p:sp>
          <p:nvSpPr>
            <p:cNvPr id="17" name="Shape 17"/>
            <p:cNvSpPr/>
            <p:nvPr/>
          </p:nvSpPr>
          <p:spPr>
            <a:xfrm>
              <a:off x="512535116" y="27732300"/>
              <a:ext cx="139265943" cy="2119746037"/>
            </a:xfrm>
            <a:prstGeom prst="rect">
              <a:avLst/>
            </a:prstGeom>
            <a:blipFill>
              <a:blip r:embed="rId7"/>
              <a:stretch>
                <a:fillRect/>
              </a:stretch>
            </a:blipFill>
          </p:spPr>
        </p:sp>
        <p:sp>
          <p:nvSpPr>
            <p:cNvPr id="18" name="Shape 18"/>
            <p:cNvSpPr/>
            <p:nvPr/>
          </p:nvSpPr>
          <p:spPr>
            <a:xfrm>
              <a:off x="1012549890" y="27732300"/>
              <a:ext cx="155467033" cy="2119746048"/>
            </a:xfrm>
            <a:prstGeom prst="rect">
              <a:avLst/>
            </a:prstGeom>
            <a:blipFill>
              <a:blip r:embed="rId8"/>
              <a:stretch>
                <a:fillRect/>
              </a:stretch>
            </a:blipFill>
          </p:spPr>
        </p:sp>
        <p:sp>
          <p:nvSpPr>
            <p:cNvPr id="19" name="Shape 19"/>
            <p:cNvSpPr/>
            <p:nvPr/>
          </p:nvSpPr>
          <p:spPr>
            <a:xfrm flipH="1">
              <a:off x="1982912643" y="27734956"/>
              <a:ext cx="164571002" cy="2119748690"/>
            </a:xfrm>
            <a:prstGeom prst="rect">
              <a:avLst/>
            </a:prstGeom>
            <a:blipFill>
              <a:blip r:embed="rId9"/>
              <a:stretch>
                <a:fillRect/>
              </a:stretch>
            </a:blipFill>
          </p:spPr>
        </p:sp>
        <p:sp>
          <p:nvSpPr>
            <p:cNvPr id="20" name="Shape 20"/>
            <p:cNvSpPr/>
            <p:nvPr/>
          </p:nvSpPr>
          <p:spPr>
            <a:xfrm>
              <a:off x="1494156380" y="0"/>
              <a:ext cx="116301877" cy="2147478573"/>
            </a:xfrm>
            <a:prstGeom prst="rect">
              <a:avLst/>
            </a:prstGeom>
            <a:blipFill>
              <a:blip r:embed="rId10"/>
              <a:stretch>
                <a:fillRect/>
              </a:stretch>
            </a:blipFill>
          </p:spPr>
        </p:sp>
        <p:sp>
          <p:nvSpPr>
            <p:cNvPr id="21" name="Shape 21"/>
            <p:cNvSpPr/>
            <p:nvPr/>
          </p:nvSpPr>
          <p:spPr>
            <a:xfrm>
              <a:off x="1624067574" y="0"/>
              <a:ext cx="348236100" cy="2147478492"/>
            </a:xfrm>
            <a:prstGeom prst="rect">
              <a:avLst/>
            </a:prstGeom>
            <a:blipFill>
              <a:blip r:embed="rId11"/>
              <a:stretch>
                <a:fillRect/>
              </a:stretch>
            </a:blipFill>
          </p:spPr>
        </p:sp>
        <p:sp>
          <p:nvSpPr>
            <p:cNvPr id="22" name="Shape 22"/>
            <p:cNvSpPr/>
            <p:nvPr/>
          </p:nvSpPr>
          <p:spPr>
            <a:xfrm>
              <a:off x="663080789" y="27732300"/>
              <a:ext cx="337226331" cy="2119746135"/>
            </a:xfrm>
            <a:prstGeom prst="rect">
              <a:avLst/>
            </a:prstGeom>
            <a:blipFill>
              <a:blip r:embed="rId12"/>
              <a:stretch>
                <a:fillRect/>
              </a:stretch>
            </a:blipFill>
          </p:spPr>
        </p:sp>
        <p:sp>
          <p:nvSpPr>
            <p:cNvPr id="23" name="Shape 23"/>
            <p:cNvSpPr/>
            <p:nvPr/>
          </p:nvSpPr>
          <p:spPr>
            <a:xfrm>
              <a:off x="1178581467" y="5420890"/>
              <a:ext cx="305010312" cy="2142060047"/>
            </a:xfrm>
            <a:prstGeom prst="rect">
              <a:avLst/>
            </a:prstGeom>
            <a:blipFill>
              <a:blip r:embed="rId13"/>
              <a:stretch>
                <a:fillRect/>
              </a:stretch>
            </a:blipFill>
          </p:spPr>
        </p:sp>
        <p:sp>
          <p:nvSpPr>
            <p:cNvPr id="24" name="Shape 24"/>
            <p:cNvSpPr/>
            <p:nvPr/>
          </p:nvSpPr>
          <p:spPr>
            <a:xfrm>
              <a:off x="198817084" y="27732300"/>
              <a:ext cx="301832837" cy="2119746126"/>
            </a:xfrm>
            <a:prstGeom prst="rect">
              <a:avLst/>
            </a:prstGeom>
            <a:blipFill>
              <a:blip r:embed="rId14"/>
              <a:stretch>
                <a:fillRect/>
              </a:stretch>
            </a:blipFill>
          </p:spPr>
        </p:sp>
      </p:grpSp>
    </p:spTree>
  </p:cSld>
  <p:clrMap bg1="lt1" tx1="dk1" bg2="dk2" tx2="lt2" accent1="accent1" accent2="accent2" accent3="accent3" accent4="accent4" accent5="accent5" accent6="accent6" hlink="hlink" folHlink="folHlink"/>
  <p:sldLayoutIdLst>
    <p:sldLayoutId id="2147483648" r:id="rId1"/>
    <p:sldLayoutId id="2147483649" r:id="rId2"/>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
        <p:cNvGrpSpPr/>
        <p:nvPr/>
      </p:nvGrpSpPr>
      <p:grpSpPr>
        <a:xfrm>
          <a:off x="0" y="0"/>
          <a:ext cx="0" cy="0"/>
          <a:chOff x="0" y="0"/>
          <a:chExt cx="0" cy="0"/>
        </a:xfrm>
      </p:grpSpPr>
      <p:grpSp>
        <p:nvGrpSpPr>
          <p:cNvPr id="28" name="Shape 28"/>
          <p:cNvGrpSpPr/>
          <p:nvPr/>
        </p:nvGrpSpPr>
        <p:grpSpPr>
          <a:xfrm>
            <a:off x="157162" y="6202361"/>
            <a:ext cx="4584700" cy="565149"/>
            <a:chOff x="0" y="0"/>
            <a:chExt cx="2147483647" cy="2147483647"/>
          </a:xfrm>
        </p:grpSpPr>
        <p:sp>
          <p:nvSpPr>
            <p:cNvPr id="29" name="Shape 29"/>
            <p:cNvSpPr/>
            <p:nvPr/>
          </p:nvSpPr>
          <p:spPr>
            <a:xfrm>
              <a:off x="0" y="0"/>
              <a:ext cx="621135008" cy="2147483647"/>
            </a:xfrm>
            <a:prstGeom prst="rect">
              <a:avLst/>
            </a:prstGeom>
            <a:blipFill>
              <a:blip r:embed="rId4"/>
              <a:stretch>
                <a:fillRect/>
              </a:stretch>
            </a:blipFill>
          </p:spPr>
        </p:sp>
        <p:sp>
          <p:nvSpPr>
            <p:cNvPr id="30" name="Shape 30"/>
            <p:cNvSpPr/>
            <p:nvPr/>
          </p:nvSpPr>
          <p:spPr>
            <a:xfrm>
              <a:off x="715827705" y="768309642"/>
              <a:ext cx="1431655941" cy="1033315919"/>
            </a:xfrm>
            <a:prstGeom prst="rect">
              <a:avLst/>
            </a:prstGeom>
            <a:blipFill>
              <a:blip r:embed="rId5"/>
              <a:stretch>
                <a:fillRect/>
              </a:stretch>
            </a:blipFill>
          </p:spPr>
        </p:sp>
      </p:grpSp>
      <p:cxnSp>
        <p:nvCxnSpPr>
          <p:cNvPr id="31" name="Shape 31"/>
          <p:cNvCxnSpPr/>
          <p:nvPr/>
        </p:nvCxnSpPr>
        <p:spPr>
          <a:xfrm>
            <a:off x="0" y="6119812"/>
            <a:ext cx="9144000" cy="0"/>
          </a:xfrm>
          <a:prstGeom prst="straightConnector1">
            <a:avLst/>
          </a:prstGeom>
          <a:noFill/>
          <a:ln w="12700" cap="rnd">
            <a:solidFill>
              <a:srgbClr val="7F7F7F"/>
            </a:solidFill>
            <a:prstDash val="solid"/>
            <a:miter/>
            <a:headEnd type="none" w="med" len="med"/>
            <a:tailEnd type="none" w="med" len="med"/>
          </a:ln>
        </p:spPr>
      </p:cxnSp>
      <p:sp>
        <p:nvSpPr>
          <p:cNvPr id="32" name="Shape 32"/>
          <p:cNvSpPr txBox="1">
            <a:spLocks noGrp="1"/>
          </p:cNvSpPr>
          <p:nvPr>
            <p:ph type="sldNum" idx="12"/>
          </p:nvPr>
        </p:nvSpPr>
        <p:spPr>
          <a:xfrm>
            <a:off x="6691311" y="6321425"/>
            <a:ext cx="2133599" cy="365125"/>
          </a:xfrm>
          <a:prstGeom prst="rect">
            <a:avLst/>
          </a:prstGeom>
          <a:noFill/>
          <a:ln>
            <a:noFill/>
          </a:ln>
        </p:spPr>
        <p:txBody>
          <a:bodyPr lIns="91425" tIns="91425" rIns="91425" bIns="91425" anchor="ctr" anchorCtr="0"/>
          <a:lstStyle>
            <a:lvl1pPr marL="0" marR="0" indent="0" algn="r" rtl="0">
              <a:defRPr sz="1200" b="0" i="0" u="none" strike="noStrike" cap="none" baseline="0">
                <a:solidFill>
                  <a:srgbClr val="898989"/>
                </a:solidFill>
                <a:latin typeface="Calibri"/>
                <a:ea typeface="Calibri"/>
                <a:cs typeface="Calibri"/>
                <a:sym typeface="Calibri"/>
              </a:defRPr>
            </a:lvl1pPr>
            <a:lvl2pPr>
              <a:defRPr/>
            </a:lvl2pPr>
            <a:lvl3pPr>
              <a:defRPr/>
            </a:lvl3pPr>
            <a:lvl4pPr>
              <a:defRPr/>
            </a:lvl4pPr>
            <a:lvl5pPr>
              <a:defRPr/>
            </a:lvl5pPr>
            <a:lvl6pPr>
              <a:defRPr/>
            </a:lvl6pPr>
            <a:lvl7pPr>
              <a:defRPr/>
            </a:lvl7pPr>
            <a:lvl8pPr>
              <a:defRPr/>
            </a:lvl8pPr>
            <a:lvl9pPr>
              <a:defRPr/>
            </a:lvl9pPr>
          </a:lstStyle>
          <a:p>
            <a:endParaRPr/>
          </a:p>
        </p:txBody>
      </p:sp>
    </p:spTree>
  </p:cSld>
  <p:clrMap bg1="lt1" tx1="dk1" bg2="dk2" tx2="lt2" accent1="accent1" accent2="accent2" accent3="accent3" accent4="accent4" accent5="accent5" accent6="accent6" hlink="hlink" folHlink="folHlink"/>
  <p:sldLayoutIdLst>
    <p:sldLayoutId id="2147483650" r:id="rId1"/>
    <p:sldLayoutId id="2147483651" r:id="rId2"/>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6"/>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52" r:id="rId1"/>
    <p:sldLayoutId id="2147483653" r:id="rId2"/>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livebinders.com/play/play?present=true&amp;id=850102"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hyperlink" Target="http://baileycalloway.cmswiki.wikispaces.net/Read+to+Achieve+Information+for+Parent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Facilitator/hces%20ppt.pdf"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www.youtube.com/watch?v=7q4bT6oZstc&amp;feature=player_embedded"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1"/>
        <p:cNvGrpSpPr/>
        <p:nvPr/>
      </p:nvGrpSpPr>
      <p:grpSpPr>
        <a:xfrm>
          <a:off x="0" y="0"/>
          <a:ext cx="0" cy="0"/>
          <a:chOff x="0" y="0"/>
          <a:chExt cx="0" cy="0"/>
        </a:xfrm>
      </p:grpSpPr>
      <p:sp>
        <p:nvSpPr>
          <p:cNvPr id="42" name="Shape 42"/>
          <p:cNvSpPr txBox="1"/>
          <p:nvPr/>
        </p:nvSpPr>
        <p:spPr>
          <a:xfrm>
            <a:off x="304800" y="1524000"/>
            <a:ext cx="8458200" cy="3733800"/>
          </a:xfrm>
          <a:prstGeom prst="rect">
            <a:avLst/>
          </a:prstGeom>
          <a:noFill/>
          <a:ln>
            <a:noFill/>
          </a:ln>
        </p:spPr>
        <p:txBody>
          <a:bodyPr lIns="91425" tIns="45700" rIns="91425" bIns="45700" anchor="t" anchorCtr="0">
            <a:noAutofit/>
          </a:bodyPr>
          <a:lstStyle/>
          <a:p>
            <a:pPr lvl="0" algn="ctr">
              <a:buClr>
                <a:schemeClr val="dk1"/>
              </a:buClr>
              <a:buSzPct val="25000"/>
            </a:pPr>
            <a:r>
              <a:rPr lang="en-US" sz="5400" dirty="0" smtClean="0"/>
              <a:t> Highland Creek Elementary School</a:t>
            </a:r>
          </a:p>
          <a:p>
            <a:pPr lvl="0" algn="ctr">
              <a:buClr>
                <a:schemeClr val="dk1"/>
              </a:buClr>
              <a:buSzPct val="25000"/>
            </a:pPr>
            <a:r>
              <a:rPr lang="en-US" sz="5400" dirty="0" smtClean="0"/>
              <a:t>Read to Achieve</a:t>
            </a:r>
          </a:p>
          <a:p>
            <a:pPr algn="ctr">
              <a:buClr>
                <a:schemeClr val="dk1"/>
              </a:buClr>
              <a:buSzPct val="25000"/>
            </a:pPr>
            <a:endParaRPr lang="en-US" sz="4000" dirty="0" smtClean="0"/>
          </a:p>
          <a:p>
            <a:pPr algn="ctr">
              <a:buClr>
                <a:schemeClr val="dk1"/>
              </a:buClr>
              <a:buSzPct val="25000"/>
            </a:pPr>
            <a:r>
              <a:rPr lang="en-US" sz="4000" dirty="0" smtClean="0"/>
              <a:t>February 6, 2014</a:t>
            </a:r>
          </a:p>
          <a:p>
            <a:pPr lvl="0" algn="ctr">
              <a:buClr>
                <a:schemeClr val="dk1"/>
              </a:buClr>
              <a:buSzPct val="25000"/>
            </a:pPr>
            <a:endParaRPr lang="en-US" sz="5400" dirty="0" smtClean="0"/>
          </a:p>
          <a:p>
            <a:pPr lvl="0" algn="ctr">
              <a:buClr>
                <a:schemeClr val="dk1"/>
              </a:buClr>
              <a:buSzPct val="25000"/>
            </a:pPr>
            <a:endParaRPr lang="en-US" sz="5400" dirty="0" smtClean="0"/>
          </a:p>
          <a:p>
            <a:pPr lvl="0" algn="ctr">
              <a:buClr>
                <a:schemeClr val="dk1"/>
              </a:buClr>
              <a:buSzPct val="25000"/>
            </a:pPr>
            <a:endParaRPr lang="en-US" sz="3600" b="0" i="0" u="sng" strike="noStrike" cap="none" baseline="0" dirty="0">
              <a:solidFill>
                <a:schemeClr val="hlink"/>
              </a:solidFill>
              <a:latin typeface="Calibri"/>
              <a:ea typeface="Calibri"/>
              <a:cs typeface="Calibri"/>
              <a:sym typeface="Calibri"/>
              <a:hlinkClick r:id="rId3"/>
            </a:endParaRPr>
          </a:p>
        </p:txBody>
      </p:sp>
      <p:sp>
        <p:nvSpPr>
          <p:cNvPr id="43" name="Shape 43"/>
          <p:cNvSpPr txBox="1"/>
          <p:nvPr/>
        </p:nvSpPr>
        <p:spPr>
          <a:xfrm>
            <a:off x="1371600" y="3886200"/>
            <a:ext cx="6400799" cy="1752600"/>
          </a:xfrm>
          <a:prstGeom prst="rect">
            <a:avLst/>
          </a:prstGeom>
          <a:noFill/>
          <a:ln>
            <a:noFill/>
          </a:ln>
        </p:spPr>
        <p:txBody>
          <a:bodyPr lIns="91425" tIns="45700" rIns="91425" bIns="45700" anchor="t" anchorCtr="0">
            <a:noAutofit/>
          </a:bodyPr>
          <a:lstStyle/>
          <a:p>
            <a:endParaRPr/>
          </a:p>
        </p:txBody>
      </p:sp>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74638"/>
            <a:ext cx="8229600" cy="1143000"/>
          </a:xfrm>
          <a:prstGeom prst="rect">
            <a:avLst/>
          </a:prstGeom>
        </p:spPr>
        <p:txBody>
          <a:bodyP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i="0" u="none" strike="noStrike" kern="0" cap="none" spc="0" normalizeH="0" baseline="0" noProof="0" dirty="0" smtClean="0">
                <a:ln>
                  <a:noFill/>
                </a:ln>
                <a:solidFill>
                  <a:srgbClr val="FF0000"/>
                </a:solidFill>
                <a:effectLst/>
                <a:uLnTx/>
                <a:uFillTx/>
                <a:latin typeface="Arial"/>
                <a:ea typeface="Arial"/>
                <a:cs typeface="Arial"/>
                <a:sym typeface="Arial"/>
              </a:rPr>
              <a:t>Highland Creek Implementation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0" dirty="0" smtClean="0">
                <a:solidFill>
                  <a:srgbClr val="FF0000"/>
                </a:solidFill>
              </a:rPr>
              <a:t>Cont. </a:t>
            </a:r>
            <a:r>
              <a:rPr kumimoji="0" lang="en-US" sz="4000" b="0" i="0" u="none" strike="noStrike" kern="0" cap="none" spc="0" normalizeH="0" baseline="0" noProof="0" dirty="0" smtClean="0">
                <a:ln>
                  <a:noFill/>
                </a:ln>
                <a:solidFill>
                  <a:srgbClr val="FF0000"/>
                </a:solidFill>
                <a:effectLst/>
                <a:uLnTx/>
                <a:uFillTx/>
                <a:latin typeface="Arial"/>
                <a:ea typeface="Arial"/>
                <a:cs typeface="Arial"/>
                <a:sym typeface="Arial"/>
              </a:rPr>
              <a:t/>
            </a:r>
            <a:br>
              <a:rPr kumimoji="0" lang="en-US" sz="4000" b="0" i="0" u="none" strike="noStrike" kern="0" cap="none" spc="0" normalizeH="0" baseline="0" noProof="0" dirty="0" smtClean="0">
                <a:ln>
                  <a:noFill/>
                </a:ln>
                <a:solidFill>
                  <a:srgbClr val="FF0000"/>
                </a:solidFill>
                <a:effectLst/>
                <a:uLnTx/>
                <a:uFillTx/>
                <a:latin typeface="Arial"/>
                <a:ea typeface="Arial"/>
                <a:cs typeface="Arial"/>
                <a:sym typeface="Arial"/>
              </a:rPr>
            </a:br>
            <a:endParaRPr kumimoji="0" lang="en-US" sz="4000" b="0" i="0" u="none" strike="noStrike" kern="0" cap="none" spc="0" normalizeH="0" baseline="0" noProof="0" dirty="0">
              <a:ln>
                <a:noFill/>
              </a:ln>
              <a:solidFill>
                <a:srgbClr val="FF0000"/>
              </a:solidFill>
              <a:effectLst/>
              <a:uLnTx/>
              <a:uFillTx/>
              <a:latin typeface="Arial"/>
              <a:ea typeface="Arial"/>
              <a:cs typeface="Arial"/>
              <a:sym typeface="Arial"/>
            </a:endParaRPr>
          </a:p>
        </p:txBody>
      </p:sp>
      <p:sp>
        <p:nvSpPr>
          <p:cNvPr id="3" name="Content Placeholder 2"/>
          <p:cNvSpPr txBox="1">
            <a:spLocks/>
          </p:cNvSpPr>
          <p:nvPr/>
        </p:nvSpPr>
        <p:spPr>
          <a:xfrm>
            <a:off x="457200" y="1600200"/>
            <a:ext cx="8229600" cy="4525963"/>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 typeface="Wingdings" pitchFamily="2" charset="2"/>
              <a:buChar char="ü"/>
              <a:tabLst/>
              <a:defRPr/>
            </a:pPr>
            <a:r>
              <a:rPr kumimoji="0" lang="en-US" sz="2800" b="0" i="0" u="none" strike="noStrike" kern="0" cap="none" spc="0" normalizeH="0" baseline="0" noProof="0" dirty="0" smtClean="0">
                <a:ln>
                  <a:noFill/>
                </a:ln>
                <a:solidFill>
                  <a:srgbClr val="000000"/>
                </a:solidFill>
                <a:effectLst/>
                <a:uLnTx/>
                <a:uFillTx/>
                <a:latin typeface="Arial"/>
                <a:ea typeface="Arial"/>
                <a:cs typeface="Arial"/>
                <a:sym typeface="Arial"/>
              </a:rPr>
              <a:t>Support schedules have been </a:t>
            </a:r>
            <a:r>
              <a:rPr kumimoji="0" lang="en-US" sz="2800" b="0" i="0" u="none" strike="noStrike" kern="0" cap="none" spc="0" normalizeH="0" baseline="0" noProof="0" dirty="0" smtClean="0">
                <a:ln>
                  <a:noFill/>
                </a:ln>
                <a:solidFill>
                  <a:srgbClr val="000000"/>
                </a:solidFill>
                <a:effectLst/>
                <a:uLnTx/>
                <a:uFillTx/>
                <a:latin typeface="Arial"/>
                <a:ea typeface="Arial"/>
                <a:cs typeface="Arial"/>
                <a:sym typeface="Arial"/>
              </a:rPr>
              <a:t>modified </a:t>
            </a:r>
            <a:r>
              <a:rPr kumimoji="0" lang="en-US" sz="2800" b="0" i="0" u="none" strike="noStrike" kern="0" cap="none" spc="0" normalizeH="0" baseline="0" noProof="0" dirty="0" smtClean="0">
                <a:ln>
                  <a:noFill/>
                </a:ln>
                <a:solidFill>
                  <a:srgbClr val="000000"/>
                </a:solidFill>
                <a:effectLst/>
                <a:uLnTx/>
                <a:uFillTx/>
                <a:latin typeface="Arial"/>
                <a:ea typeface="Arial"/>
                <a:cs typeface="Arial"/>
                <a:sym typeface="Arial"/>
              </a:rPr>
              <a:t>to assist students and teachers.</a:t>
            </a:r>
          </a:p>
          <a:p>
            <a:pPr marL="0" marR="0" lvl="0" indent="0" algn="l" defTabSz="914400" rtl="0" eaLnBrk="1" fontAlgn="auto" latinLnBrk="0" hangingPunct="1">
              <a:lnSpc>
                <a:spcPct val="100000"/>
              </a:lnSpc>
              <a:spcBef>
                <a:spcPts val="0"/>
              </a:spcBef>
              <a:spcAft>
                <a:spcPts val="0"/>
              </a:spcAft>
              <a:buClrTx/>
              <a:buSzTx/>
              <a:tabLst/>
              <a:defRPr/>
            </a:pPr>
            <a:endParaRPr kumimoji="0" lang="en-US" sz="2800" b="0" i="0" u="none" strike="noStrike" kern="0" cap="none" spc="0" normalizeH="0" baseline="0" noProof="0" dirty="0" smtClean="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Tx/>
              <a:buSzTx/>
              <a:buFont typeface="Wingdings" pitchFamily="2" charset="2"/>
              <a:buChar char="ü"/>
              <a:tabLst/>
              <a:defRPr/>
            </a:pPr>
            <a:r>
              <a:rPr lang="en-US" sz="2800" dirty="0" smtClean="0"/>
              <a:t>Weekly l</a:t>
            </a:r>
            <a:r>
              <a:rPr kumimoji="0" lang="en-US" sz="2800" b="0" i="0" u="none" strike="noStrike" kern="0" cap="none" spc="0" normalizeH="0" baseline="0" noProof="0" dirty="0" err="1" smtClean="0">
                <a:ln>
                  <a:noFill/>
                </a:ln>
                <a:solidFill>
                  <a:srgbClr val="000000"/>
                </a:solidFill>
                <a:effectLst/>
                <a:uLnTx/>
                <a:uFillTx/>
                <a:latin typeface="Arial"/>
                <a:ea typeface="Arial"/>
                <a:cs typeface="Arial"/>
                <a:sym typeface="Arial"/>
              </a:rPr>
              <a:t>iteracy</a:t>
            </a:r>
            <a:r>
              <a:rPr kumimoji="0" lang="en-US" sz="2800" b="0" i="0" u="none" strike="noStrike" kern="0" cap="none" spc="0" normalizeH="0" baseline="0" noProof="0" dirty="0" smtClean="0">
                <a:ln>
                  <a:noFill/>
                </a:ln>
                <a:solidFill>
                  <a:srgbClr val="000000"/>
                </a:solidFill>
                <a:effectLst/>
                <a:uLnTx/>
                <a:uFillTx/>
                <a:latin typeface="Arial"/>
                <a:ea typeface="Arial"/>
                <a:cs typeface="Arial"/>
                <a:sym typeface="Arial"/>
              </a:rPr>
              <a:t> </a:t>
            </a:r>
            <a:r>
              <a:rPr kumimoji="0" lang="en-US" sz="2800" b="0" i="0" u="none" strike="noStrike" kern="0" cap="none" spc="0" normalizeH="0" baseline="0" noProof="0" dirty="0" smtClean="0">
                <a:ln>
                  <a:noFill/>
                </a:ln>
                <a:solidFill>
                  <a:srgbClr val="000000"/>
                </a:solidFill>
                <a:effectLst/>
                <a:uLnTx/>
                <a:uFillTx/>
                <a:latin typeface="Arial"/>
                <a:ea typeface="Arial"/>
                <a:cs typeface="Arial"/>
                <a:sym typeface="Arial"/>
              </a:rPr>
              <a:t>homework has been updated to address the RTA requirements</a:t>
            </a:r>
            <a:r>
              <a:rPr kumimoji="0" lang="en-US" sz="2800" b="0" i="0" u="none" strike="noStrike" kern="0" cap="none" spc="0" normalizeH="0" baseline="0" noProof="0" dirty="0" smtClean="0">
                <a:ln>
                  <a:noFill/>
                </a:ln>
                <a:solidFill>
                  <a:srgbClr val="000000"/>
                </a:solidFill>
                <a:effectLst/>
                <a:uLnTx/>
                <a:uFillTx/>
                <a:latin typeface="Arial"/>
                <a:ea typeface="Arial"/>
                <a:cs typeface="Arial"/>
                <a:sym typeface="Arial"/>
              </a:rPr>
              <a:t>.  </a:t>
            </a:r>
            <a:endParaRPr kumimoji="0" lang="en-US" sz="2800" b="0" i="0" u="none" strike="noStrike" kern="0" cap="none" spc="0" normalizeH="0" baseline="0" noProof="0" dirty="0" smtClean="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Tx/>
              <a:buSzTx/>
              <a:tabLst/>
              <a:defRPr/>
            </a:pPr>
            <a:endParaRPr kumimoji="0" lang="en-US" sz="2800" b="0" i="0" u="none" strike="noStrike" kern="0" cap="none" spc="0" normalizeH="0" baseline="0" noProof="0" dirty="0" smtClean="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Tx/>
              <a:buSzTx/>
              <a:buFont typeface="Wingdings" pitchFamily="2" charset="2"/>
              <a:buChar char="ü"/>
              <a:tabLst/>
              <a:defRPr/>
            </a:pPr>
            <a:r>
              <a:rPr kumimoji="0" lang="en-US" sz="2800" b="0" i="0" u="none" strike="noStrike" kern="0" cap="none" spc="0" normalizeH="0" baseline="0" noProof="0" dirty="0" smtClean="0">
                <a:ln>
                  <a:noFill/>
                </a:ln>
                <a:solidFill>
                  <a:srgbClr val="000000"/>
                </a:solidFill>
                <a:effectLst/>
                <a:uLnTx/>
                <a:uFillTx/>
                <a:latin typeface="Arial"/>
                <a:ea typeface="Arial"/>
                <a:cs typeface="Arial"/>
                <a:sym typeface="Arial"/>
              </a:rPr>
              <a:t>Weekly portfolio assessments </a:t>
            </a:r>
            <a:r>
              <a:rPr kumimoji="0" lang="en-US" sz="2800" b="0" i="0" u="none" strike="noStrike" kern="0" cap="none" spc="0" normalizeH="0" baseline="0" noProof="0" dirty="0" smtClean="0">
                <a:ln>
                  <a:noFill/>
                </a:ln>
                <a:solidFill>
                  <a:srgbClr val="000000"/>
                </a:solidFill>
                <a:effectLst/>
                <a:uLnTx/>
                <a:uFillTx/>
                <a:latin typeface="Arial"/>
                <a:ea typeface="Arial"/>
                <a:cs typeface="Arial"/>
                <a:sym typeface="Arial"/>
              </a:rPr>
              <a:t>are </a:t>
            </a:r>
            <a:r>
              <a:rPr kumimoji="0" lang="en-US" sz="2800" b="0" i="0" u="none" strike="noStrike" kern="0" cap="none" spc="0" normalizeH="0" baseline="0" noProof="0" dirty="0" smtClean="0">
                <a:ln>
                  <a:noFill/>
                </a:ln>
                <a:solidFill>
                  <a:srgbClr val="000000"/>
                </a:solidFill>
                <a:effectLst/>
                <a:uLnTx/>
                <a:uFillTx/>
                <a:latin typeface="Arial"/>
                <a:ea typeface="Arial"/>
                <a:cs typeface="Arial"/>
                <a:sym typeface="Arial"/>
              </a:rPr>
              <a:t>given to </a:t>
            </a:r>
            <a:r>
              <a:rPr kumimoji="0" lang="en-US" sz="2800" b="1" i="0" u="sng" strike="noStrike" kern="0" cap="none" spc="0" normalizeH="0" baseline="0" noProof="0" dirty="0" smtClean="0">
                <a:ln>
                  <a:noFill/>
                </a:ln>
                <a:solidFill>
                  <a:srgbClr val="000000"/>
                </a:solidFill>
                <a:effectLst/>
                <a:uLnTx/>
                <a:uFillTx/>
                <a:latin typeface="Arial"/>
                <a:ea typeface="Arial"/>
                <a:cs typeface="Arial"/>
                <a:sym typeface="Arial"/>
              </a:rPr>
              <a:t>all</a:t>
            </a:r>
            <a:r>
              <a:rPr kumimoji="0" lang="en-US" sz="2800" b="1" i="0" u="none" strike="noStrike" kern="0" cap="none" spc="0" normalizeH="0" baseline="0" noProof="0" dirty="0" smtClean="0">
                <a:ln>
                  <a:noFill/>
                </a:ln>
                <a:solidFill>
                  <a:srgbClr val="000000"/>
                </a:solidFill>
                <a:effectLst/>
                <a:uLnTx/>
                <a:uFillTx/>
                <a:latin typeface="Arial"/>
                <a:ea typeface="Arial"/>
                <a:cs typeface="Arial"/>
                <a:sym typeface="Arial"/>
              </a:rPr>
              <a:t> </a:t>
            </a:r>
            <a:r>
              <a:rPr kumimoji="0" lang="en-US" sz="2800" b="0" i="0" u="none" strike="noStrike" kern="0" cap="none" spc="0" normalizeH="0" baseline="0" noProof="0" dirty="0" smtClean="0">
                <a:ln>
                  <a:noFill/>
                </a:ln>
                <a:solidFill>
                  <a:srgbClr val="000000"/>
                </a:solidFill>
                <a:effectLst/>
                <a:uLnTx/>
                <a:uFillTx/>
                <a:latin typeface="Arial"/>
                <a:ea typeface="Arial"/>
                <a:cs typeface="Arial"/>
                <a:sym typeface="Arial"/>
              </a:rPr>
              <a:t>third graders to monitor comprehension instruction.</a:t>
            </a:r>
          </a:p>
          <a:p>
            <a:pPr marL="0" marR="0" lvl="0" indent="0" algn="l" defTabSz="914400" rtl="0" eaLnBrk="1" fontAlgn="auto" latinLnBrk="0" hangingPunct="1">
              <a:lnSpc>
                <a:spcPct val="100000"/>
              </a:lnSpc>
              <a:spcBef>
                <a:spcPts val="0"/>
              </a:spcBef>
              <a:spcAft>
                <a:spcPts val="0"/>
              </a:spcAft>
              <a:buClrTx/>
              <a:buSzTx/>
              <a:tabLst/>
              <a:defRPr/>
            </a:pPr>
            <a:endParaRPr kumimoji="0" lang="en-US" sz="2400" b="0" i="0" u="none" strike="noStrike" kern="0" cap="none" spc="0" normalizeH="0" baseline="0" noProof="0" dirty="0" smtClean="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smtClean="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smtClean="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Shape 190"/>
          <p:cNvSpPr txBox="1"/>
          <p:nvPr/>
        </p:nvSpPr>
        <p:spPr>
          <a:xfrm>
            <a:off x="6691311" y="6321425"/>
            <a:ext cx="2133599" cy="365125"/>
          </a:xfrm>
          <a:prstGeom prst="rect">
            <a:avLst/>
          </a:prstGeom>
          <a:noFill/>
          <a:ln>
            <a:noFill/>
          </a:ln>
        </p:spPr>
        <p:txBody>
          <a:bodyPr lIns="91425" tIns="45700" rIns="91425" bIns="45700" anchor="ctr" anchorCtr="0">
            <a:noAutofit/>
          </a:bodyPr>
          <a:lstStyle/>
          <a:p>
            <a:pPr marL="0" marR="0" lvl="0" indent="0" algn="r" rtl="0">
              <a:buClr>
                <a:srgbClr val="898989"/>
              </a:buClr>
              <a:buSzPct val="25000"/>
              <a:buFont typeface="Calibri"/>
              <a:buNone/>
            </a:pPr>
            <a:r>
              <a:rPr lang="en-US" sz="1200" b="0" i="0" u="none" strike="noStrike" cap="none" baseline="0">
                <a:solidFill>
                  <a:srgbClr val="898989"/>
                </a:solidFill>
                <a:latin typeface="Calibri"/>
                <a:ea typeface="Calibri"/>
                <a:cs typeface="Calibri"/>
                <a:sym typeface="Calibri"/>
              </a:rPr>
              <a:t>*  </a:t>
            </a:r>
          </a:p>
        </p:txBody>
      </p:sp>
      <p:sp>
        <p:nvSpPr>
          <p:cNvPr id="191" name="Shape 191"/>
          <p:cNvSpPr txBox="1"/>
          <p:nvPr/>
        </p:nvSpPr>
        <p:spPr>
          <a:xfrm>
            <a:off x="304800" y="320675"/>
            <a:ext cx="8534399" cy="1600199"/>
          </a:xfrm>
          <a:prstGeom prst="rect">
            <a:avLst/>
          </a:prstGeom>
          <a:noFill/>
          <a:ln>
            <a:noFill/>
          </a:ln>
        </p:spPr>
        <p:txBody>
          <a:bodyPr lIns="91425" tIns="45700" rIns="91425" bIns="45700" anchor="t" anchorCtr="0">
            <a:noAutofit/>
          </a:bodyPr>
          <a:lstStyle/>
          <a:p>
            <a:pPr marL="0" marR="0" lvl="0" indent="0" algn="ctr" rtl="0">
              <a:buClr>
                <a:srgbClr val="FF0000"/>
              </a:buClr>
              <a:buSzPct val="25000"/>
              <a:buFont typeface="Calibri"/>
              <a:buNone/>
            </a:pPr>
            <a:r>
              <a:rPr lang="en-US" sz="3600" b="1" i="0" u="none" strike="noStrike" cap="none" baseline="0" dirty="0">
                <a:solidFill>
                  <a:srgbClr val="FF0000"/>
                </a:solidFill>
                <a:latin typeface="Calibri"/>
                <a:ea typeface="Calibri"/>
                <a:cs typeface="Calibri"/>
                <a:sym typeface="Calibri"/>
              </a:rPr>
              <a:t>What Can Parents Do to Help?</a:t>
            </a:r>
          </a:p>
        </p:txBody>
      </p:sp>
      <p:sp>
        <p:nvSpPr>
          <p:cNvPr id="192" name="Shape 192"/>
          <p:cNvSpPr txBox="1"/>
          <p:nvPr/>
        </p:nvSpPr>
        <p:spPr>
          <a:xfrm>
            <a:off x="304800" y="838200"/>
            <a:ext cx="8610600" cy="5181600"/>
          </a:xfrm>
          <a:prstGeom prst="rect">
            <a:avLst/>
          </a:prstGeom>
          <a:noFill/>
          <a:ln>
            <a:noFill/>
          </a:ln>
        </p:spPr>
        <p:txBody>
          <a:bodyPr lIns="91425" tIns="45700" rIns="91425" bIns="45700" anchor="t" anchorCtr="0">
            <a:noAutofit/>
          </a:bodyPr>
          <a:lstStyle/>
          <a:p>
            <a:pPr>
              <a:buClr>
                <a:schemeClr val="dk1"/>
              </a:buClr>
              <a:buSzPct val="98958"/>
              <a:buFont typeface="Arial"/>
              <a:buChar char="•"/>
            </a:pPr>
            <a:r>
              <a:rPr lang="en-US" sz="2000" b="0" i="0" u="none" strike="noStrike" cap="none" baseline="0" dirty="0">
                <a:solidFill>
                  <a:schemeClr val="dk1"/>
                </a:solidFill>
                <a:latin typeface="Calibri" pitchFamily="34" charset="0"/>
                <a:ea typeface="Calibri"/>
                <a:cs typeface="Calibri"/>
                <a:sym typeface="Calibri"/>
              </a:rPr>
              <a:t>Read </a:t>
            </a:r>
            <a:r>
              <a:rPr lang="en-US" sz="2000" dirty="0" smtClean="0">
                <a:solidFill>
                  <a:schemeClr val="dk1"/>
                </a:solidFill>
                <a:latin typeface="Calibri" pitchFamily="34" charset="0"/>
                <a:ea typeface="Calibri"/>
                <a:cs typeface="Calibri"/>
                <a:sym typeface="Calibri"/>
              </a:rPr>
              <a:t>with</a:t>
            </a:r>
            <a:r>
              <a:rPr lang="en-US" sz="2000" b="0" i="0" u="none" strike="noStrike" cap="none" baseline="0" dirty="0" smtClean="0">
                <a:solidFill>
                  <a:schemeClr val="dk1"/>
                </a:solidFill>
                <a:latin typeface="Calibri" pitchFamily="34" charset="0"/>
                <a:ea typeface="Calibri"/>
                <a:cs typeface="Calibri"/>
                <a:sym typeface="Calibri"/>
              </a:rPr>
              <a:t> </a:t>
            </a:r>
            <a:r>
              <a:rPr lang="en-US" sz="2000" b="0" i="0" u="none" strike="noStrike" cap="none" baseline="0" dirty="0">
                <a:solidFill>
                  <a:schemeClr val="dk1"/>
                </a:solidFill>
                <a:latin typeface="Calibri" pitchFamily="34" charset="0"/>
                <a:ea typeface="Calibri"/>
                <a:cs typeface="Calibri"/>
                <a:sym typeface="Calibri"/>
              </a:rPr>
              <a:t>your child every day</a:t>
            </a:r>
            <a:r>
              <a:rPr lang="en-US" sz="2000" b="0" i="0" u="none" strike="noStrike" cap="none" baseline="0" dirty="0" smtClean="0">
                <a:solidFill>
                  <a:schemeClr val="dk1"/>
                </a:solidFill>
                <a:latin typeface="Calibri" pitchFamily="34" charset="0"/>
                <a:ea typeface="Calibri"/>
                <a:cs typeface="Calibri"/>
                <a:sym typeface="Calibri"/>
              </a:rPr>
              <a:t>. We have the </a:t>
            </a:r>
            <a:r>
              <a:rPr lang="en-US" sz="2000" dirty="0" smtClean="0">
                <a:latin typeface="Calibri" pitchFamily="34" charset="0"/>
              </a:rPr>
              <a:t>Reading 5000 Challenge to encourage our students to read daily. Talk to your child about what they are reading( discussion stems).</a:t>
            </a:r>
          </a:p>
          <a:p>
            <a:pPr marL="0" marR="0" lvl="0" indent="0" algn="l" rtl="0">
              <a:buClr>
                <a:schemeClr val="dk1"/>
              </a:buClr>
              <a:buSzPct val="98958"/>
            </a:pPr>
            <a:endParaRPr lang="en-US" sz="2000" b="0" i="0" u="none" strike="noStrike" cap="none" baseline="0" dirty="0">
              <a:solidFill>
                <a:schemeClr val="dk1"/>
              </a:solidFill>
              <a:latin typeface="Calibri" pitchFamily="34" charset="0"/>
              <a:ea typeface="Calibri"/>
              <a:cs typeface="Calibri"/>
              <a:sym typeface="Calibri"/>
            </a:endParaRPr>
          </a:p>
          <a:p>
            <a:pPr marL="0" marR="0" lvl="0" indent="0" algn="l" rtl="0">
              <a:buClr>
                <a:schemeClr val="dk1"/>
              </a:buClr>
              <a:buSzPct val="98958"/>
              <a:buFont typeface="Arial"/>
              <a:buChar char="•"/>
            </a:pPr>
            <a:r>
              <a:rPr lang="en-US" sz="2000" b="0" i="0" u="none" strike="noStrike" cap="none" baseline="0" dirty="0">
                <a:solidFill>
                  <a:schemeClr val="dk1"/>
                </a:solidFill>
                <a:latin typeface="Calibri" pitchFamily="34" charset="0"/>
                <a:ea typeface="Calibri"/>
                <a:cs typeface="Calibri"/>
                <a:sym typeface="Calibri"/>
              </a:rPr>
              <a:t>Take children's books and writing materials with you whenever you leave home. </a:t>
            </a:r>
            <a:endParaRPr lang="en-US" sz="2000" b="0" i="0" u="none" strike="noStrike" cap="none" baseline="0" dirty="0" smtClean="0">
              <a:solidFill>
                <a:schemeClr val="dk1"/>
              </a:solidFill>
              <a:latin typeface="Calibri" pitchFamily="34" charset="0"/>
              <a:ea typeface="Calibri"/>
              <a:cs typeface="Calibri"/>
              <a:sym typeface="Calibri"/>
            </a:endParaRPr>
          </a:p>
          <a:p>
            <a:pPr marL="0" marR="0" lvl="0" indent="0" algn="l" rtl="0">
              <a:buClr>
                <a:schemeClr val="dk1"/>
              </a:buClr>
              <a:buSzPct val="98958"/>
            </a:pPr>
            <a:endParaRPr lang="en-US" sz="2000" b="0" i="0" u="none" strike="noStrike" cap="none" baseline="0" dirty="0">
              <a:solidFill>
                <a:schemeClr val="dk1"/>
              </a:solidFill>
              <a:latin typeface="Calibri" pitchFamily="34" charset="0"/>
              <a:ea typeface="Calibri"/>
              <a:cs typeface="Calibri"/>
              <a:sym typeface="Calibri"/>
            </a:endParaRPr>
          </a:p>
          <a:p>
            <a:pPr marL="0" marR="0" lvl="0" indent="0" algn="l" rtl="0">
              <a:buClr>
                <a:schemeClr val="dk1"/>
              </a:buClr>
              <a:buSzPct val="98958"/>
              <a:buFont typeface="Arial"/>
              <a:buChar char="•"/>
            </a:pPr>
            <a:r>
              <a:rPr lang="en-US" sz="2000" b="0" i="0" u="none" strike="noStrike" cap="none" baseline="0" dirty="0">
                <a:solidFill>
                  <a:schemeClr val="dk1"/>
                </a:solidFill>
                <a:latin typeface="Calibri" pitchFamily="34" charset="0"/>
                <a:ea typeface="Calibri"/>
                <a:cs typeface="Calibri"/>
                <a:sym typeface="Calibri"/>
              </a:rPr>
              <a:t>Help your child see that reading is important. Set a good example for your child by reading books, </a:t>
            </a:r>
            <a:r>
              <a:rPr lang="en-US" sz="2000" b="0" i="0" u="none" strike="noStrike" cap="none" baseline="0" dirty="0" smtClean="0">
                <a:solidFill>
                  <a:schemeClr val="dk1"/>
                </a:solidFill>
                <a:latin typeface="Calibri" pitchFamily="34" charset="0"/>
                <a:ea typeface="Calibri"/>
                <a:cs typeface="Calibri"/>
                <a:sym typeface="Calibri"/>
              </a:rPr>
              <a:t>newspapers, </a:t>
            </a:r>
            <a:r>
              <a:rPr lang="en-US" sz="2000" b="0" i="0" u="none" strike="noStrike" cap="none" baseline="0" dirty="0">
                <a:solidFill>
                  <a:schemeClr val="dk1"/>
                </a:solidFill>
                <a:latin typeface="Calibri" pitchFamily="34" charset="0"/>
                <a:ea typeface="Calibri"/>
                <a:cs typeface="Calibri"/>
                <a:sym typeface="Calibri"/>
              </a:rPr>
              <a:t>and magazines</a:t>
            </a:r>
            <a:r>
              <a:rPr lang="en-US" sz="2000" b="0" i="0" u="none" strike="noStrike" cap="none" baseline="0" dirty="0" smtClean="0">
                <a:solidFill>
                  <a:schemeClr val="dk1"/>
                </a:solidFill>
                <a:latin typeface="Calibri" pitchFamily="34" charset="0"/>
                <a:ea typeface="Calibri"/>
                <a:cs typeface="Calibri"/>
                <a:sym typeface="Calibri"/>
              </a:rPr>
              <a:t>.</a:t>
            </a:r>
          </a:p>
          <a:p>
            <a:pPr marL="0" marR="0" lvl="0" indent="0" algn="l" rtl="0">
              <a:buClr>
                <a:schemeClr val="dk1"/>
              </a:buClr>
              <a:buSzPct val="98958"/>
            </a:pPr>
            <a:endParaRPr lang="en-US" sz="2000" b="0" i="0" u="none" strike="noStrike" cap="none" baseline="0" dirty="0">
              <a:solidFill>
                <a:schemeClr val="dk1"/>
              </a:solidFill>
              <a:latin typeface="Calibri" pitchFamily="34" charset="0"/>
              <a:ea typeface="Calibri"/>
              <a:cs typeface="Calibri"/>
              <a:sym typeface="Calibri"/>
            </a:endParaRPr>
          </a:p>
          <a:p>
            <a:pPr marL="0" marR="0" lvl="0" indent="0" algn="l" rtl="0">
              <a:buClr>
                <a:schemeClr val="dk1"/>
              </a:buClr>
              <a:buSzPct val="98958"/>
              <a:buFont typeface="Arial"/>
              <a:buChar char="•"/>
            </a:pPr>
            <a:r>
              <a:rPr lang="en-US" sz="2000" b="0" i="0" u="none" strike="noStrike" cap="none" baseline="0" dirty="0">
                <a:solidFill>
                  <a:schemeClr val="dk1"/>
                </a:solidFill>
                <a:latin typeface="Calibri" pitchFamily="34" charset="0"/>
                <a:ea typeface="Calibri"/>
                <a:cs typeface="Calibri"/>
                <a:sym typeface="Calibri"/>
              </a:rPr>
              <a:t>Limit the amount and type of television you and your child </a:t>
            </a:r>
            <a:r>
              <a:rPr lang="en-US" sz="2000" b="0" i="0" u="none" strike="noStrike" cap="none" baseline="0" dirty="0" smtClean="0">
                <a:solidFill>
                  <a:schemeClr val="dk1"/>
                </a:solidFill>
                <a:latin typeface="Calibri" pitchFamily="34" charset="0"/>
                <a:ea typeface="Calibri"/>
                <a:cs typeface="Calibri"/>
                <a:sym typeface="Calibri"/>
              </a:rPr>
              <a:t>watch</a:t>
            </a:r>
            <a:r>
              <a:rPr lang="en-US" sz="2000" b="0" i="0" u="none" strike="noStrike" cap="none" baseline="0" dirty="0">
                <a:solidFill>
                  <a:schemeClr val="dk1"/>
                </a:solidFill>
                <a:latin typeface="Calibri" pitchFamily="34" charset="0"/>
                <a:ea typeface="Calibri"/>
                <a:cs typeface="Calibri"/>
                <a:sym typeface="Calibri"/>
              </a:rPr>
              <a:t>. </a:t>
            </a:r>
            <a:endParaRPr lang="en-US" sz="2000" b="0" i="0" u="none" strike="noStrike" cap="none" baseline="0" dirty="0" smtClean="0">
              <a:solidFill>
                <a:schemeClr val="dk1"/>
              </a:solidFill>
              <a:latin typeface="Calibri" pitchFamily="34" charset="0"/>
              <a:ea typeface="Calibri"/>
              <a:cs typeface="Calibri"/>
              <a:sym typeface="Calibri"/>
            </a:endParaRPr>
          </a:p>
          <a:p>
            <a:pPr marL="0" marR="0" lvl="0" indent="0" algn="l" rtl="0">
              <a:buClr>
                <a:schemeClr val="dk1"/>
              </a:buClr>
              <a:buSzPct val="98958"/>
            </a:pPr>
            <a:endParaRPr lang="en-US" sz="2000" b="0" i="0" u="none" strike="noStrike" cap="none" baseline="0" dirty="0" smtClean="0">
              <a:solidFill>
                <a:schemeClr val="dk1"/>
              </a:solidFill>
              <a:latin typeface="Calibri" pitchFamily="34" charset="0"/>
              <a:ea typeface="Calibri"/>
              <a:cs typeface="Calibri"/>
              <a:sym typeface="Calibri"/>
            </a:endParaRPr>
          </a:p>
          <a:p>
            <a:pPr marL="0" marR="0" lvl="0" indent="0" algn="l" rtl="0">
              <a:buClr>
                <a:schemeClr val="dk1"/>
              </a:buClr>
              <a:buSzPct val="98958"/>
              <a:buFont typeface="Arial"/>
              <a:buChar char="•"/>
            </a:pPr>
            <a:r>
              <a:rPr lang="en-US" sz="2000" dirty="0" smtClean="0">
                <a:latin typeface="Calibri" pitchFamily="34" charset="0"/>
              </a:rPr>
              <a:t>Encourage your child to do their </a:t>
            </a:r>
            <a:r>
              <a:rPr lang="en-US" sz="2000" dirty="0" smtClean="0">
                <a:latin typeface="Calibri" pitchFamily="34" charset="0"/>
              </a:rPr>
              <a:t>best.</a:t>
            </a:r>
            <a:endParaRPr lang="en-US" sz="2000" dirty="0" smtClean="0">
              <a:latin typeface="Calibri" pitchFamily="34" charset="0"/>
            </a:endParaRPr>
          </a:p>
          <a:p>
            <a:pPr marL="0" marR="0" lvl="0" indent="0" algn="l" rtl="0">
              <a:buClr>
                <a:schemeClr val="dk1"/>
              </a:buClr>
              <a:buSzPct val="98958"/>
            </a:pPr>
            <a:endParaRPr lang="en-US" sz="2000" dirty="0" smtClean="0">
              <a:latin typeface="Calibri" pitchFamily="34" charset="0"/>
            </a:endParaRPr>
          </a:p>
          <a:p>
            <a:pPr>
              <a:buFont typeface="Arial" pitchFamily="34" charset="0"/>
              <a:buChar char="•"/>
            </a:pPr>
            <a:r>
              <a:rPr lang="en-US" sz="2000" dirty="0" smtClean="0">
                <a:latin typeface="Calibri" pitchFamily="34" charset="0"/>
              </a:rPr>
              <a:t>Communicate with your child’s </a:t>
            </a:r>
            <a:r>
              <a:rPr lang="en-US" sz="2000" dirty="0" smtClean="0">
                <a:latin typeface="Calibri" pitchFamily="34" charset="0"/>
              </a:rPr>
              <a:t>teacher.</a:t>
            </a:r>
            <a:endParaRPr lang="en-US" sz="2000" dirty="0" smtClean="0">
              <a:latin typeface="Calibri" pitchFamily="34" charset="0"/>
            </a:endParaRPr>
          </a:p>
          <a:p>
            <a:endParaRPr lang="en-US" sz="2000" dirty="0" smtClean="0">
              <a:latin typeface="Calibri" pitchFamily="34" charset="0"/>
            </a:endParaRPr>
          </a:p>
          <a:p>
            <a:pPr>
              <a:buFont typeface="Arial" pitchFamily="34" charset="0"/>
              <a:buChar char="•"/>
            </a:pPr>
            <a:r>
              <a:rPr lang="en-US" sz="2000" dirty="0" smtClean="0">
                <a:latin typeface="Calibri" pitchFamily="34" charset="0"/>
              </a:rPr>
              <a:t>Parent resources on </a:t>
            </a:r>
            <a:r>
              <a:rPr lang="en-US" sz="2000" dirty="0" smtClean="0">
                <a:latin typeface="Calibri" pitchFamily="34" charset="0"/>
              </a:rPr>
              <a:t>3</a:t>
            </a:r>
            <a:r>
              <a:rPr lang="en-US" sz="2000" baseline="30000" dirty="0" smtClean="0">
                <a:latin typeface="Calibri" pitchFamily="34" charset="0"/>
              </a:rPr>
              <a:t>rd</a:t>
            </a:r>
            <a:r>
              <a:rPr lang="en-US" sz="2000" dirty="0" smtClean="0">
                <a:latin typeface="Calibri" pitchFamily="34" charset="0"/>
              </a:rPr>
              <a:t> Grade teacher’s wikis.</a:t>
            </a:r>
            <a:endParaRPr lang="en-US" sz="2000" dirty="0" smtClean="0">
              <a:latin typeface="Calibri" pitchFamily="34" charset="0"/>
            </a:endParaRPr>
          </a:p>
          <a:p>
            <a:pPr marL="0" marR="0" lvl="0" indent="0" algn="l" rtl="0">
              <a:buClr>
                <a:schemeClr val="dk1"/>
              </a:buClr>
              <a:buSzPct val="98958"/>
              <a:buFont typeface="Arial"/>
              <a:buChar char="•"/>
            </a:pPr>
            <a:endParaRPr lang="en-US" sz="2400" b="0" i="0" u="none" strike="noStrike" cap="none" baseline="0" dirty="0">
              <a:solidFill>
                <a:schemeClr val="dk1"/>
              </a:solidFill>
              <a:latin typeface="Calibri" pitchFamily="34" charset="0"/>
              <a:ea typeface="Calibri"/>
              <a:cs typeface="Calibri"/>
              <a:sym typeface="Calibri"/>
            </a:endParaRPr>
          </a:p>
          <a:p>
            <a:endParaRPr sz="2400" dirty="0"/>
          </a:p>
        </p:txBody>
      </p:sp>
      <p:sp>
        <p:nvSpPr>
          <p:cNvPr id="193" name="Shape 193"/>
          <p:cNvSpPr txBox="1">
            <a:spLocks noGrp="1"/>
          </p:cNvSpPr>
          <p:nvPr>
            <p:ph type="sldNum" idx="12"/>
          </p:nvPr>
        </p:nvSpPr>
        <p:spPr>
          <a:xfrm>
            <a:off x="6691311" y="6321425"/>
            <a:ext cx="2133599" cy="365125"/>
          </a:xfrm>
          <a:prstGeom prst="rect">
            <a:avLst/>
          </a:prstGeom>
          <a:noFill/>
          <a:ln>
            <a:noFill/>
          </a:ln>
        </p:spPr>
        <p:txBody>
          <a:bodyPr lIns="91425" tIns="45700" rIns="91425" bIns="45700" anchor="ctr" anchorCtr="0">
            <a:noAutofit/>
          </a:bodyPr>
          <a:lstStyle/>
          <a:p>
            <a:pPr marL="0" marR="0" lvl="0" indent="0" algn="r" rtl="0">
              <a:buSzPct val="25000"/>
              <a:buNone/>
            </a:pPr>
            <a:r>
              <a:rPr lang="en-US"/>
              <a:t> </a:t>
            </a:r>
          </a:p>
        </p:txBody>
      </p:sp>
    </p:spTree>
  </p:cSld>
  <p:clrMapOvr>
    <a:masterClrMapping/>
  </p:clrMapOvr>
  <p:transition spd="slow">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Shape 200"/>
          <p:cNvSpPr txBox="1"/>
          <p:nvPr/>
        </p:nvSpPr>
        <p:spPr>
          <a:xfrm>
            <a:off x="6691311" y="6321425"/>
            <a:ext cx="2133599" cy="365125"/>
          </a:xfrm>
          <a:prstGeom prst="rect">
            <a:avLst/>
          </a:prstGeom>
          <a:noFill/>
          <a:ln>
            <a:noFill/>
          </a:ln>
        </p:spPr>
        <p:txBody>
          <a:bodyPr lIns="91425" tIns="45700" rIns="91425" bIns="45700" anchor="ctr" anchorCtr="0">
            <a:noAutofit/>
          </a:bodyPr>
          <a:lstStyle/>
          <a:p>
            <a:pPr marL="0" marR="0" lvl="0" indent="0" algn="r" rtl="0">
              <a:buClr>
                <a:srgbClr val="898989"/>
              </a:buClr>
              <a:buSzPct val="25000"/>
              <a:buFont typeface="Calibri"/>
              <a:buNone/>
            </a:pPr>
            <a:r>
              <a:rPr lang="en-US" sz="1200" b="0" i="0" u="none" strike="noStrike" cap="none" baseline="0">
                <a:solidFill>
                  <a:srgbClr val="898989"/>
                </a:solidFill>
                <a:latin typeface="Calibri"/>
                <a:ea typeface="Calibri"/>
                <a:cs typeface="Calibri"/>
                <a:sym typeface="Calibri"/>
              </a:rPr>
              <a:t>*  </a:t>
            </a:r>
          </a:p>
        </p:txBody>
      </p:sp>
      <p:sp>
        <p:nvSpPr>
          <p:cNvPr id="201" name="Shape 201"/>
          <p:cNvSpPr/>
          <p:nvPr/>
        </p:nvSpPr>
        <p:spPr>
          <a:xfrm>
            <a:off x="2590800" y="228600"/>
            <a:ext cx="3986212" cy="2209800"/>
          </a:xfrm>
          <a:prstGeom prst="rect">
            <a:avLst/>
          </a:prstGeom>
          <a:blipFill>
            <a:blip r:embed="rId3"/>
            <a:stretch>
              <a:fillRect/>
            </a:stretch>
          </a:blipFill>
        </p:spPr>
      </p:sp>
      <p:sp>
        <p:nvSpPr>
          <p:cNvPr id="202" name="Shape 202"/>
          <p:cNvSpPr txBox="1">
            <a:spLocks noGrp="1"/>
          </p:cNvSpPr>
          <p:nvPr>
            <p:ph type="sldNum" idx="12"/>
          </p:nvPr>
        </p:nvSpPr>
        <p:spPr>
          <a:xfrm>
            <a:off x="6691311" y="6321425"/>
            <a:ext cx="2133599" cy="365125"/>
          </a:xfrm>
          <a:prstGeom prst="rect">
            <a:avLst/>
          </a:prstGeom>
          <a:noFill/>
          <a:ln>
            <a:noFill/>
          </a:ln>
        </p:spPr>
        <p:txBody>
          <a:bodyPr lIns="91425" tIns="45700" rIns="91425" bIns="45700" anchor="ctr" anchorCtr="0">
            <a:noAutofit/>
          </a:bodyPr>
          <a:lstStyle/>
          <a:p>
            <a:pPr marL="0" marR="0" lvl="0" indent="0" algn="r" rtl="0">
              <a:buSzPct val="25000"/>
              <a:buNone/>
            </a:pPr>
            <a:r>
              <a:rPr lang="en-US"/>
              <a:t> </a:t>
            </a:r>
          </a:p>
        </p:txBody>
      </p:sp>
      <p:sp>
        <p:nvSpPr>
          <p:cNvPr id="5" name="Rectangle 4"/>
          <p:cNvSpPr/>
          <p:nvPr/>
        </p:nvSpPr>
        <p:spPr>
          <a:xfrm>
            <a:off x="381000" y="2590800"/>
            <a:ext cx="8305800" cy="3046988"/>
          </a:xfrm>
          <a:prstGeom prst="rect">
            <a:avLst/>
          </a:prstGeom>
        </p:spPr>
        <p:txBody>
          <a:bodyPr wrap="square">
            <a:spAutoFit/>
          </a:bodyPr>
          <a:lstStyle/>
          <a:p>
            <a:endParaRPr lang="en-US" sz="2400" dirty="0" smtClean="0"/>
          </a:p>
          <a:p>
            <a:pPr>
              <a:buFont typeface="Arial" pitchFamily="34" charset="0"/>
              <a:buChar char="•"/>
            </a:pPr>
            <a:r>
              <a:rPr lang="en-US" sz="2400" dirty="0" smtClean="0"/>
              <a:t>Will </a:t>
            </a:r>
            <a:r>
              <a:rPr lang="en-US" sz="2400" dirty="0" smtClean="0"/>
              <a:t>be posted on website as well </a:t>
            </a:r>
            <a:r>
              <a:rPr lang="en-US" sz="2400" dirty="0" smtClean="0"/>
              <a:t>(</a:t>
            </a:r>
            <a:r>
              <a:rPr lang="en-US" sz="2400" dirty="0" smtClean="0">
                <a:hlinkClick r:id="rId4"/>
              </a:rPr>
              <a:t>http://baileycalloway.cmswiki.wikispaces.net/Read+to+Achieve+Information+for+Parents</a:t>
            </a:r>
            <a:r>
              <a:rPr lang="en-US" sz="2400" dirty="0" smtClean="0"/>
              <a:t>) </a:t>
            </a:r>
            <a:endParaRPr lang="en-US" sz="2400" dirty="0" smtClean="0"/>
          </a:p>
          <a:p>
            <a:endParaRPr lang="en-US" sz="2400" dirty="0" smtClean="0"/>
          </a:p>
          <a:p>
            <a:pPr>
              <a:buFont typeface="Arial" pitchFamily="34" charset="0"/>
              <a:buChar char="•"/>
            </a:pPr>
            <a:r>
              <a:rPr lang="en-US" sz="2400" dirty="0" smtClean="0"/>
              <a:t>Please contact your child’s teacher with individual questions about  </a:t>
            </a:r>
            <a:r>
              <a:rPr lang="en-US" sz="2400" dirty="0" smtClean="0"/>
              <a:t>progress and concerns.</a:t>
            </a:r>
            <a:endParaRPr lang="en-US" sz="2400" dirty="0" smtClean="0"/>
          </a:p>
          <a:p>
            <a:endParaRPr lang="en-US" sz="2400" dirty="0" smtClean="0"/>
          </a:p>
        </p:txBody>
      </p:sp>
    </p:spTree>
  </p:cSld>
  <p:clrMapOvr>
    <a:masterClrMapping/>
  </p:clrMapOvr>
  <p:transition spd="slow">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600" y="2286001"/>
            <a:ext cx="7010400" cy="3477875"/>
          </a:xfrm>
          <a:prstGeom prst="rect">
            <a:avLst/>
          </a:prstGeom>
        </p:spPr>
        <p:txBody>
          <a:bodyPr wrap="square">
            <a:spAutoFit/>
          </a:bodyPr>
          <a:lstStyle/>
          <a:p>
            <a:r>
              <a:rPr lang="en-US" sz="2000" dirty="0" smtClean="0"/>
              <a:t>The skill of Reading is the core (root) of all instruction.</a:t>
            </a:r>
          </a:p>
          <a:p>
            <a:r>
              <a:rPr lang="en-US" sz="2000" dirty="0" smtClean="0"/>
              <a:t>Reading well helps your comprehension in all content areas.</a:t>
            </a:r>
          </a:p>
          <a:p>
            <a:r>
              <a:rPr lang="en-US" sz="2000" dirty="0" smtClean="0"/>
              <a:t>In order to prepare for secondary education and careers, you must be able to read, comprehend, integrate, and apply complex text.</a:t>
            </a:r>
          </a:p>
          <a:p>
            <a:r>
              <a:rPr lang="en-US" sz="2000" dirty="0" smtClean="0"/>
              <a:t>The focus on reading can aid with the early identification and intervention of reading disabilities.</a:t>
            </a:r>
          </a:p>
          <a:p>
            <a:r>
              <a:rPr lang="en-US" sz="2000" dirty="0" smtClean="0"/>
              <a:t>Strengthening reading comprehension skills will increase graduation rates.</a:t>
            </a:r>
          </a:p>
          <a:p>
            <a:r>
              <a:rPr lang="en-US" sz="2000" dirty="0" smtClean="0"/>
              <a:t>Ultimately it will ensure that all students are college and career ready.</a:t>
            </a:r>
            <a:endParaRPr lang="en-US" sz="2000" dirty="0"/>
          </a:p>
        </p:txBody>
      </p:sp>
      <p:sp>
        <p:nvSpPr>
          <p:cNvPr id="3" name="TextBox 2"/>
          <p:cNvSpPr txBox="1"/>
          <p:nvPr/>
        </p:nvSpPr>
        <p:spPr>
          <a:xfrm>
            <a:off x="1143000" y="1447800"/>
            <a:ext cx="5965956" cy="954107"/>
          </a:xfrm>
          <a:prstGeom prst="rect">
            <a:avLst/>
          </a:prstGeom>
          <a:noFill/>
        </p:spPr>
        <p:txBody>
          <a:bodyPr wrap="square" rtlCol="0">
            <a:spAutoFit/>
          </a:bodyPr>
          <a:lstStyle/>
          <a:p>
            <a:pPr algn="ctr"/>
            <a:r>
              <a:rPr lang="en-US" sz="2800" dirty="0" smtClean="0">
                <a:solidFill>
                  <a:srgbClr val="FF0000"/>
                </a:solidFill>
              </a:rPr>
              <a:t>Why the Focus on Reading Comprehension?</a:t>
            </a:r>
            <a:endParaRPr lang="en-US" sz="2800" dirty="0">
              <a:solidFill>
                <a:srgbClr val="FF00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47800" y="1371600"/>
            <a:ext cx="6172200" cy="707886"/>
          </a:xfrm>
          <a:prstGeom prst="rect">
            <a:avLst/>
          </a:prstGeom>
          <a:noFill/>
        </p:spPr>
        <p:txBody>
          <a:bodyPr wrap="square" rtlCol="0">
            <a:spAutoFit/>
          </a:bodyPr>
          <a:lstStyle/>
          <a:p>
            <a:pPr algn="ctr"/>
            <a:r>
              <a:rPr lang="en-US" sz="4000" dirty="0" smtClean="0"/>
              <a:t>Assessment</a:t>
            </a:r>
            <a:endParaRPr lang="en-US" sz="4000" dirty="0"/>
          </a:p>
        </p:txBody>
      </p:sp>
      <p:sp>
        <p:nvSpPr>
          <p:cNvPr id="5" name="TextBox 4"/>
          <p:cNvSpPr txBox="1"/>
          <p:nvPr/>
        </p:nvSpPr>
        <p:spPr>
          <a:xfrm>
            <a:off x="1219200" y="2438400"/>
            <a:ext cx="6477000" cy="307777"/>
          </a:xfrm>
          <a:prstGeom prst="rect">
            <a:avLst/>
          </a:prstGeom>
          <a:noFill/>
        </p:spPr>
        <p:txBody>
          <a:bodyPr wrap="square" rtlCol="0">
            <a:spAutoFit/>
          </a:bodyPr>
          <a:lstStyle/>
          <a:p>
            <a:endParaRPr lang="en-US" dirty="0"/>
          </a:p>
        </p:txBody>
      </p:sp>
      <p:sp>
        <p:nvSpPr>
          <p:cNvPr id="6" name="Content Placeholder 2"/>
          <p:cNvSpPr txBox="1">
            <a:spLocks/>
          </p:cNvSpPr>
          <p:nvPr/>
        </p:nvSpPr>
        <p:spPr>
          <a:xfrm>
            <a:off x="381000" y="2209800"/>
            <a:ext cx="8229600" cy="3382963"/>
          </a:xfrm>
          <a:prstGeom prst="rect">
            <a:avLst/>
          </a:prstGeom>
        </p:spPr>
        <p:txBody>
          <a:bodyPr>
            <a:normAutofit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srgbClr val="000000"/>
                </a:solidFill>
                <a:effectLst/>
                <a:uLnTx/>
                <a:uFillTx/>
                <a:latin typeface="Arial"/>
                <a:ea typeface="Arial"/>
                <a:cs typeface="Arial"/>
                <a:sym typeface="Arial"/>
              </a:rPr>
              <a:t>Please take some time to complete the assessment that we have provided you.</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smtClean="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srgbClr val="000000"/>
                </a:solidFill>
                <a:effectLst/>
                <a:uLnTx/>
                <a:uFillTx/>
                <a:latin typeface="Arial"/>
                <a:ea typeface="Arial"/>
                <a:cs typeface="Arial"/>
                <a:sym typeface="Arial"/>
              </a:rPr>
              <a:t>Notice the kinds of questions being asked.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smtClean="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srgbClr val="000000"/>
                </a:solidFill>
                <a:effectLst/>
                <a:uLnTx/>
                <a:uFillTx/>
                <a:latin typeface="Arial"/>
                <a:ea typeface="Arial"/>
                <a:cs typeface="Arial"/>
                <a:sym typeface="Arial"/>
              </a:rPr>
              <a:t> After you </a:t>
            </a:r>
            <a:r>
              <a:rPr kumimoji="0" lang="en-US" sz="2400" b="0" i="0" u="none" strike="noStrike" kern="0" cap="none" spc="0" normalizeH="0" baseline="0" noProof="0" dirty="0" smtClean="0">
                <a:ln>
                  <a:noFill/>
                </a:ln>
                <a:solidFill>
                  <a:srgbClr val="000000"/>
                </a:solidFill>
                <a:effectLst/>
                <a:uLnTx/>
                <a:uFillTx/>
                <a:latin typeface="Arial"/>
                <a:ea typeface="Arial"/>
                <a:cs typeface="Arial"/>
                <a:sym typeface="Arial"/>
              </a:rPr>
              <a:t>test, </a:t>
            </a:r>
            <a:r>
              <a:rPr kumimoji="0" lang="en-US" sz="2400" b="0" i="0" u="none" strike="noStrike" kern="0" cap="none" spc="0" normalizeH="0" baseline="0" noProof="0" dirty="0" smtClean="0">
                <a:ln>
                  <a:noFill/>
                </a:ln>
                <a:solidFill>
                  <a:srgbClr val="000000"/>
                </a:solidFill>
                <a:effectLst/>
                <a:uLnTx/>
                <a:uFillTx/>
                <a:latin typeface="Arial"/>
                <a:ea typeface="Arial"/>
                <a:cs typeface="Arial"/>
                <a:sym typeface="Arial"/>
              </a:rPr>
              <a:t>turn and talk with your partner to express  thoughts.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srgbClr val="000000"/>
                </a:solidFill>
                <a:effectLst/>
                <a:uLnTx/>
                <a:uFillTx/>
                <a:latin typeface="Arial"/>
                <a:ea typeface="Arial"/>
                <a:cs typeface="Arial"/>
                <a:sym typeface="Arial"/>
              </a:rPr>
              <a:t>Test will be</a:t>
            </a:r>
            <a:r>
              <a:rPr kumimoji="0" lang="en-US" sz="2400" b="0" i="0" u="none" strike="noStrike" kern="0" cap="none" spc="0" normalizeH="0" noProof="0" dirty="0" smtClean="0">
                <a:ln>
                  <a:noFill/>
                </a:ln>
                <a:solidFill>
                  <a:srgbClr val="000000"/>
                </a:solidFill>
                <a:effectLst/>
                <a:uLnTx/>
                <a:uFillTx/>
                <a:latin typeface="Arial"/>
                <a:ea typeface="Arial"/>
                <a:cs typeface="Arial"/>
                <a:sym typeface="Arial"/>
              </a:rPr>
              <a:t> collected at the end.</a:t>
            </a:r>
            <a:endParaRPr kumimoji="0" lang="en-US" sz="2400" b="0" i="0" u="none" strike="noStrike" kern="0" cap="none" spc="0" normalizeH="0" baseline="0" noProof="0" dirty="0" smtClean="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smtClean="0">
              <a:ln>
                <a:noFill/>
              </a:ln>
              <a:solidFill>
                <a:srgbClr val="000000"/>
              </a:solidFill>
              <a:effectLst/>
              <a:uLnTx/>
              <a:uFillTx/>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74638"/>
            <a:ext cx="8229600" cy="1143000"/>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smtClean="0">
                <a:ln>
                  <a:noFill/>
                </a:ln>
                <a:solidFill>
                  <a:srgbClr val="FF0000"/>
                </a:solidFill>
                <a:effectLst/>
                <a:uLnTx/>
                <a:uFillTx/>
                <a:latin typeface="Arial"/>
                <a:ea typeface="Arial"/>
                <a:cs typeface="Arial"/>
                <a:sym typeface="Arial"/>
              </a:rPr>
              <a:t>Text with Strategies</a:t>
            </a:r>
            <a:endParaRPr kumimoji="0" lang="en-US" sz="3600" b="0" i="0" u="none" strike="noStrike" kern="0" cap="none" spc="0" normalizeH="0" baseline="0" noProof="0" dirty="0">
              <a:ln>
                <a:noFill/>
              </a:ln>
              <a:solidFill>
                <a:srgbClr val="FF0000"/>
              </a:solidFill>
              <a:effectLst/>
              <a:uLnTx/>
              <a:uFillTx/>
              <a:latin typeface="Arial"/>
              <a:ea typeface="Arial"/>
              <a:cs typeface="Arial"/>
              <a:sym typeface="Arial"/>
            </a:endParaRPr>
          </a:p>
        </p:txBody>
      </p:sp>
      <p:pic>
        <p:nvPicPr>
          <p:cNvPr id="1026" name="Picture 2" descr="C:\Documents and Settings\leonar.bost\Local Settings\Temporary Internet Files\Content.IE5\V4WU7384\dglxasset[1].png">
            <a:hlinkClick r:id="rId3" action="ppaction://hlinkfile"/>
          </p:cNvPr>
          <p:cNvPicPr>
            <a:picLocks noChangeAspect="1" noChangeArrowheads="1"/>
          </p:cNvPicPr>
          <p:nvPr/>
        </p:nvPicPr>
        <p:blipFill>
          <a:blip r:embed="rId4"/>
          <a:srcRect/>
          <a:stretch>
            <a:fillRect/>
          </a:stretch>
        </p:blipFill>
        <p:spPr bwMode="auto">
          <a:xfrm>
            <a:off x="2819400" y="1371600"/>
            <a:ext cx="1828800" cy="18288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Shape 61"/>
          <p:cNvSpPr txBox="1"/>
          <p:nvPr/>
        </p:nvSpPr>
        <p:spPr>
          <a:xfrm>
            <a:off x="6691311" y="6321425"/>
            <a:ext cx="2133599" cy="365125"/>
          </a:xfrm>
          <a:prstGeom prst="rect">
            <a:avLst/>
          </a:prstGeom>
          <a:noFill/>
          <a:ln>
            <a:noFill/>
          </a:ln>
        </p:spPr>
        <p:txBody>
          <a:bodyPr lIns="91425" tIns="45700" rIns="91425" bIns="45700" anchor="ctr" anchorCtr="0">
            <a:noAutofit/>
          </a:bodyPr>
          <a:lstStyle/>
          <a:p>
            <a:pPr marL="0" marR="0" lvl="0" indent="0" algn="r" rtl="0">
              <a:buClr>
                <a:srgbClr val="898989"/>
              </a:buClr>
              <a:buSzPct val="25000"/>
              <a:buFont typeface="Calibri"/>
              <a:buNone/>
            </a:pPr>
            <a:r>
              <a:rPr lang="en-US" sz="1200" b="0" i="0" u="none" strike="noStrike" cap="none" baseline="0">
                <a:solidFill>
                  <a:srgbClr val="898989"/>
                </a:solidFill>
                <a:latin typeface="Calibri"/>
                <a:ea typeface="Calibri"/>
                <a:cs typeface="Calibri"/>
                <a:sym typeface="Calibri"/>
              </a:rPr>
              <a:t>*  </a:t>
            </a:r>
          </a:p>
        </p:txBody>
      </p:sp>
      <p:sp>
        <p:nvSpPr>
          <p:cNvPr id="62" name="Shape 62"/>
          <p:cNvSpPr txBox="1"/>
          <p:nvPr/>
        </p:nvSpPr>
        <p:spPr>
          <a:xfrm>
            <a:off x="457200" y="168275"/>
            <a:ext cx="8229600" cy="1143000"/>
          </a:xfrm>
          <a:prstGeom prst="rect">
            <a:avLst/>
          </a:prstGeom>
          <a:noFill/>
          <a:ln>
            <a:noFill/>
          </a:ln>
        </p:spPr>
        <p:txBody>
          <a:bodyPr lIns="91425" tIns="45700" rIns="91425" bIns="45700" anchor="t" anchorCtr="0">
            <a:noAutofit/>
          </a:bodyPr>
          <a:lstStyle/>
          <a:p>
            <a:pPr marL="0" marR="0" lvl="0" indent="0" algn="ctr" rtl="0">
              <a:buClr>
                <a:srgbClr val="FF0000"/>
              </a:buClr>
              <a:buSzPct val="25000"/>
              <a:buFont typeface="Calibri"/>
              <a:buNone/>
            </a:pPr>
            <a:r>
              <a:rPr lang="en-US" sz="4400" b="1" i="0" u="none" strike="noStrike" cap="none" baseline="0">
                <a:solidFill>
                  <a:srgbClr val="FF0000"/>
                </a:solidFill>
                <a:latin typeface="Calibri"/>
                <a:ea typeface="Calibri"/>
                <a:cs typeface="Calibri"/>
                <a:sym typeface="Calibri"/>
              </a:rPr>
              <a:t>What is Read To Achieve?</a:t>
            </a:r>
          </a:p>
        </p:txBody>
      </p:sp>
      <p:sp>
        <p:nvSpPr>
          <p:cNvPr id="63" name="Shape 63"/>
          <p:cNvSpPr txBox="1"/>
          <p:nvPr/>
        </p:nvSpPr>
        <p:spPr>
          <a:xfrm>
            <a:off x="290512" y="931862"/>
            <a:ext cx="8534399" cy="5713412"/>
          </a:xfrm>
          <a:prstGeom prst="rect">
            <a:avLst/>
          </a:prstGeom>
          <a:noFill/>
          <a:ln>
            <a:noFill/>
          </a:ln>
        </p:spPr>
        <p:txBody>
          <a:bodyPr lIns="91425" tIns="45700" rIns="91425" bIns="45700" anchor="t" anchorCtr="0">
            <a:noAutofit/>
          </a:bodyPr>
          <a:lstStyle/>
          <a:p>
            <a:pPr marL="0" marR="0" lvl="0" indent="0" algn="l" rtl="0">
              <a:buClr>
                <a:schemeClr val="dk1"/>
              </a:buClr>
              <a:buSzPct val="98958"/>
              <a:buFont typeface="Arial"/>
              <a:buChar char="•"/>
            </a:pPr>
            <a:r>
              <a:rPr lang="en-US" sz="3200" b="0" i="0" u="none" strike="noStrike" cap="none" baseline="0" dirty="0">
                <a:solidFill>
                  <a:schemeClr val="dk1"/>
                </a:solidFill>
                <a:latin typeface="Calibri"/>
                <a:ea typeface="Calibri"/>
                <a:cs typeface="Calibri"/>
                <a:sym typeface="Calibri"/>
              </a:rPr>
              <a:t>Read to Achieve is part of the Excellent Public Schools Act  which became law in July 2012.  </a:t>
            </a:r>
            <a:endParaRPr lang="en-US" sz="3200" b="0" i="0" u="none" strike="noStrike" cap="none" baseline="0" dirty="0" smtClean="0">
              <a:solidFill>
                <a:schemeClr val="dk1"/>
              </a:solidFill>
              <a:latin typeface="Calibri"/>
              <a:ea typeface="Calibri"/>
              <a:cs typeface="Calibri"/>
              <a:sym typeface="Calibri"/>
            </a:endParaRPr>
          </a:p>
          <a:p>
            <a:pPr marL="0" marR="0" lvl="0" indent="0" algn="l" rtl="0">
              <a:buClr>
                <a:schemeClr val="dk1"/>
              </a:buClr>
              <a:buSzPct val="98958"/>
              <a:buFont typeface="Arial"/>
              <a:buChar char="•"/>
            </a:pPr>
            <a:endParaRPr lang="en-US" sz="3200" b="0" i="0" u="none" strike="noStrike" cap="none" baseline="0" dirty="0" smtClean="0">
              <a:solidFill>
                <a:schemeClr val="dk1"/>
              </a:solidFill>
              <a:latin typeface="Calibri"/>
              <a:ea typeface="Calibri"/>
              <a:cs typeface="Calibri"/>
              <a:sym typeface="Calibri"/>
            </a:endParaRPr>
          </a:p>
          <a:p>
            <a:pPr marL="0" marR="0" lvl="0" indent="0" algn="l" rtl="0">
              <a:buClr>
                <a:schemeClr val="dk1"/>
              </a:buClr>
              <a:buSzPct val="98958"/>
              <a:buFont typeface="Arial"/>
              <a:buChar char="•"/>
            </a:pPr>
            <a:r>
              <a:rPr lang="en-US" sz="3200" b="0" i="0" u="none" strike="noStrike" cap="none" baseline="0" dirty="0" smtClean="0">
                <a:solidFill>
                  <a:schemeClr val="dk1"/>
                </a:solidFill>
                <a:latin typeface="Calibri"/>
                <a:ea typeface="Calibri"/>
                <a:cs typeface="Calibri"/>
                <a:sym typeface="Calibri"/>
              </a:rPr>
              <a:t>This law supports the NC State Board of Education’s mission:</a:t>
            </a:r>
          </a:p>
          <a:p>
            <a:pPr marL="0" marR="0" lvl="1" indent="0" algn="ctr" rtl="0">
              <a:buClr>
                <a:schemeClr val="dk1"/>
              </a:buClr>
              <a:buSzPct val="98958"/>
            </a:pPr>
            <a:r>
              <a:rPr lang="en-US" sz="3200" b="0" i="0" u="none" strike="noStrike" cap="none" baseline="0" dirty="0" smtClean="0">
                <a:solidFill>
                  <a:schemeClr val="dk1"/>
                </a:solidFill>
                <a:latin typeface="Calibri"/>
                <a:ea typeface="Calibri"/>
                <a:cs typeface="Calibri"/>
                <a:sym typeface="Calibri"/>
              </a:rPr>
              <a:t>Every public school student will graduate from high school globally competitive for work and post-secondary education and prepared for life in the 21</a:t>
            </a:r>
            <a:r>
              <a:rPr lang="en-US" sz="3200" b="0" i="0" u="none" strike="noStrike" cap="none" baseline="30000" dirty="0" smtClean="0">
                <a:solidFill>
                  <a:schemeClr val="dk1"/>
                </a:solidFill>
                <a:latin typeface="Calibri"/>
                <a:ea typeface="Calibri"/>
                <a:cs typeface="Calibri"/>
                <a:sym typeface="Calibri"/>
              </a:rPr>
              <a:t>st</a:t>
            </a:r>
            <a:r>
              <a:rPr lang="en-US" sz="3200" b="0" i="0" u="none" strike="noStrike" cap="none" baseline="0" dirty="0" smtClean="0">
                <a:solidFill>
                  <a:schemeClr val="dk1"/>
                </a:solidFill>
                <a:latin typeface="Calibri"/>
                <a:ea typeface="Calibri"/>
                <a:cs typeface="Calibri"/>
                <a:sym typeface="Calibri"/>
              </a:rPr>
              <a:t> century. </a:t>
            </a:r>
          </a:p>
          <a:p>
            <a:endParaRPr dirty="0"/>
          </a:p>
          <a:p>
            <a:endParaRPr dirty="0"/>
          </a:p>
        </p:txBody>
      </p:sp>
      <p:sp>
        <p:nvSpPr>
          <p:cNvPr id="64" name="Shape 64"/>
          <p:cNvSpPr txBox="1">
            <a:spLocks noGrp="1"/>
          </p:cNvSpPr>
          <p:nvPr>
            <p:ph type="sldNum" idx="12"/>
          </p:nvPr>
        </p:nvSpPr>
        <p:spPr>
          <a:xfrm>
            <a:off x="6691311" y="6321425"/>
            <a:ext cx="2133599" cy="365125"/>
          </a:xfrm>
          <a:prstGeom prst="rect">
            <a:avLst/>
          </a:prstGeom>
          <a:noFill/>
          <a:ln>
            <a:noFill/>
          </a:ln>
        </p:spPr>
        <p:txBody>
          <a:bodyPr lIns="91425" tIns="45700" rIns="91425" bIns="45700" anchor="ctr" anchorCtr="0">
            <a:noAutofit/>
          </a:bodyPr>
          <a:lstStyle/>
          <a:p>
            <a:pPr marL="0" marR="0" lvl="0" indent="0" algn="r" rtl="0">
              <a:buSzPct val="25000"/>
              <a:buNone/>
            </a:pPr>
            <a:r>
              <a:rPr lang="en-US"/>
              <a:t> </a:t>
            </a:r>
          </a:p>
        </p:txBody>
      </p:sp>
    </p:spTree>
  </p:cSld>
  <p:clrMapOvr>
    <a:masterClrMapping/>
  </p:clrMapOvr>
  <p:transition spd="slow">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Shape 71"/>
          <p:cNvSpPr txBox="1"/>
          <p:nvPr/>
        </p:nvSpPr>
        <p:spPr>
          <a:xfrm>
            <a:off x="6691311" y="6321425"/>
            <a:ext cx="2133599" cy="365125"/>
          </a:xfrm>
          <a:prstGeom prst="rect">
            <a:avLst/>
          </a:prstGeom>
          <a:noFill/>
          <a:ln>
            <a:noFill/>
          </a:ln>
        </p:spPr>
        <p:txBody>
          <a:bodyPr lIns="91425" tIns="45700" rIns="91425" bIns="45700" anchor="ctr" anchorCtr="0">
            <a:noAutofit/>
          </a:bodyPr>
          <a:lstStyle/>
          <a:p>
            <a:pPr marL="0" marR="0" lvl="0" indent="0" algn="r" rtl="0">
              <a:buClr>
                <a:srgbClr val="898989"/>
              </a:buClr>
              <a:buSzPct val="25000"/>
              <a:buFont typeface="Calibri"/>
              <a:buNone/>
            </a:pPr>
            <a:r>
              <a:rPr lang="en-US" sz="1200" b="0" i="0" u="none" strike="noStrike" cap="none" baseline="0">
                <a:solidFill>
                  <a:srgbClr val="898989"/>
                </a:solidFill>
                <a:latin typeface="Calibri"/>
                <a:ea typeface="Calibri"/>
                <a:cs typeface="Calibri"/>
                <a:sym typeface="Calibri"/>
              </a:rPr>
              <a:t>*  </a:t>
            </a:r>
          </a:p>
        </p:txBody>
      </p:sp>
      <p:sp>
        <p:nvSpPr>
          <p:cNvPr id="72" name="Shape 72"/>
          <p:cNvSpPr txBox="1"/>
          <p:nvPr/>
        </p:nvSpPr>
        <p:spPr>
          <a:xfrm>
            <a:off x="290512" y="987425"/>
            <a:ext cx="8534399" cy="5333999"/>
          </a:xfrm>
          <a:prstGeom prst="rect">
            <a:avLst/>
          </a:prstGeom>
          <a:noFill/>
          <a:ln>
            <a:noFill/>
          </a:ln>
        </p:spPr>
        <p:txBody>
          <a:bodyPr lIns="91425" tIns="45700" rIns="91425" bIns="45700" anchor="t" anchorCtr="0">
            <a:noAutofit/>
          </a:bodyPr>
          <a:lstStyle/>
          <a:p>
            <a:pPr marL="0" marR="0" lvl="0" indent="0" algn="l" rtl="0">
              <a:buClr>
                <a:schemeClr val="dk1"/>
              </a:buClr>
              <a:buSzPct val="25000"/>
              <a:buFont typeface="Calibri"/>
              <a:buNone/>
            </a:pPr>
            <a:r>
              <a:rPr lang="en-US" sz="3200" b="0" i="0" u="none" strike="noStrike" cap="none" baseline="0">
                <a:solidFill>
                  <a:schemeClr val="dk1"/>
                </a:solidFill>
                <a:latin typeface="Calibri"/>
                <a:ea typeface="Calibri"/>
                <a:cs typeface="Calibri"/>
                <a:sym typeface="Calibri"/>
              </a:rPr>
              <a:t>§ 115C-83.1. State goal.</a:t>
            </a:r>
          </a:p>
          <a:p>
            <a:pPr marL="0" marR="0" lvl="0" indent="0" algn="l" rtl="0">
              <a:buClr>
                <a:schemeClr val="dk1"/>
              </a:buClr>
              <a:buSzPct val="25000"/>
              <a:buFont typeface="Calibri"/>
              <a:buNone/>
            </a:pPr>
            <a:r>
              <a:rPr lang="en-US" sz="3200" b="0" i="0" u="none" strike="noStrike" cap="none" baseline="0">
                <a:solidFill>
                  <a:schemeClr val="dk1"/>
                </a:solidFill>
                <a:latin typeface="Calibri"/>
                <a:ea typeface="Calibri"/>
                <a:cs typeface="Calibri"/>
                <a:sym typeface="Calibri"/>
              </a:rPr>
              <a:t>“The goal of the State is to ensure that every student read at or above grade level by the end </a:t>
            </a:r>
          </a:p>
          <a:p>
            <a:pPr marL="0" marR="0" lvl="0" indent="0" algn="l" rtl="0">
              <a:buClr>
                <a:schemeClr val="dk1"/>
              </a:buClr>
              <a:buSzPct val="25000"/>
              <a:buFont typeface="Calibri"/>
              <a:buNone/>
            </a:pPr>
            <a:r>
              <a:rPr lang="en-US" sz="3200" b="0" i="0" u="none" strike="noStrike" cap="none" baseline="0">
                <a:solidFill>
                  <a:schemeClr val="dk1"/>
                </a:solidFill>
                <a:latin typeface="Calibri"/>
                <a:ea typeface="Calibri"/>
                <a:cs typeface="Calibri"/>
                <a:sym typeface="Calibri"/>
              </a:rPr>
              <a:t>of third grade and continue to progress in reading proficiency so that he or she can read, </a:t>
            </a:r>
          </a:p>
          <a:p>
            <a:pPr marL="0" marR="0" lvl="0" indent="0" algn="l" rtl="0">
              <a:buClr>
                <a:schemeClr val="dk1"/>
              </a:buClr>
              <a:buSzPct val="25000"/>
              <a:buFont typeface="Calibri"/>
              <a:buNone/>
            </a:pPr>
            <a:r>
              <a:rPr lang="en-US" sz="3200" b="0" i="0" u="none" strike="noStrike" cap="none" baseline="0">
                <a:solidFill>
                  <a:schemeClr val="dk1"/>
                </a:solidFill>
                <a:latin typeface="Calibri"/>
                <a:ea typeface="Calibri"/>
                <a:cs typeface="Calibri"/>
                <a:sym typeface="Calibri"/>
              </a:rPr>
              <a:t>comprehend, integrate, and apply complex texts needed for secondary education and career </a:t>
            </a:r>
          </a:p>
          <a:p>
            <a:pPr marL="0" marR="0" lvl="0" indent="0" algn="l" rtl="0">
              <a:buClr>
                <a:schemeClr val="dk1"/>
              </a:buClr>
              <a:buSzPct val="25000"/>
              <a:buFont typeface="Calibri"/>
              <a:buNone/>
            </a:pPr>
            <a:r>
              <a:rPr lang="en-US" sz="3200" b="0" i="0" u="none" strike="noStrike" cap="none" baseline="0">
                <a:solidFill>
                  <a:schemeClr val="dk1"/>
                </a:solidFill>
                <a:latin typeface="Calibri"/>
                <a:ea typeface="Calibri"/>
                <a:cs typeface="Calibri"/>
                <a:sym typeface="Calibri"/>
              </a:rPr>
              <a:t>success.”</a:t>
            </a:r>
          </a:p>
          <a:p>
            <a:pPr marL="0" marR="0" lvl="0" indent="0" algn="l" rtl="0">
              <a:spcBef>
                <a:spcPts val="560"/>
              </a:spcBef>
              <a:buClr>
                <a:schemeClr val="dk1"/>
              </a:buClr>
              <a:buSzPct val="25000"/>
              <a:buFont typeface="Calibri"/>
              <a:buNone/>
            </a:pPr>
            <a:r>
              <a:rPr lang="en-US" sz="2000" b="0" i="0" u="none" strike="noStrike" cap="none" baseline="0">
                <a:solidFill>
                  <a:schemeClr val="dk1"/>
                </a:solidFill>
                <a:latin typeface="Calibri"/>
                <a:ea typeface="Calibri"/>
                <a:cs typeface="Calibri"/>
                <a:sym typeface="Calibri"/>
              </a:rPr>
              <a:t>	</a:t>
            </a:r>
            <a:r>
              <a:rPr lang="en-US" sz="2800" b="0" i="0" u="none" strike="noStrike" cap="none" baseline="0">
                <a:solidFill>
                  <a:schemeClr val="dk1"/>
                </a:solidFill>
                <a:latin typeface="Calibri"/>
                <a:ea typeface="Calibri"/>
                <a:cs typeface="Calibri"/>
                <a:sym typeface="Calibri"/>
              </a:rPr>
              <a:t>(Excellent Public Schools Act, NC HB 950/S.L. 2012) </a:t>
            </a:r>
          </a:p>
        </p:txBody>
      </p:sp>
      <p:sp>
        <p:nvSpPr>
          <p:cNvPr id="73" name="Shape 73"/>
          <p:cNvSpPr txBox="1"/>
          <p:nvPr/>
        </p:nvSpPr>
        <p:spPr>
          <a:xfrm>
            <a:off x="457200" y="168275"/>
            <a:ext cx="8229600" cy="1143000"/>
          </a:xfrm>
          <a:prstGeom prst="rect">
            <a:avLst/>
          </a:prstGeom>
          <a:noFill/>
          <a:ln>
            <a:noFill/>
          </a:ln>
        </p:spPr>
        <p:txBody>
          <a:bodyPr lIns="91425" tIns="45700" rIns="91425" bIns="45700" anchor="t" anchorCtr="0">
            <a:noAutofit/>
          </a:bodyPr>
          <a:lstStyle/>
          <a:p>
            <a:pPr marL="0" marR="0" lvl="0" indent="0" algn="ctr" rtl="0">
              <a:buClr>
                <a:srgbClr val="FF0000"/>
              </a:buClr>
              <a:buSzPct val="25000"/>
              <a:buFont typeface="Calibri"/>
              <a:buNone/>
            </a:pPr>
            <a:r>
              <a:rPr lang="en-US" sz="4400" b="1" i="0" u="none" strike="noStrike" cap="none" baseline="0">
                <a:solidFill>
                  <a:srgbClr val="FF0000"/>
                </a:solidFill>
                <a:latin typeface="Calibri"/>
                <a:ea typeface="Calibri"/>
                <a:cs typeface="Calibri"/>
                <a:sym typeface="Calibri"/>
              </a:rPr>
              <a:t>Goal for Read To Achieve</a:t>
            </a:r>
          </a:p>
        </p:txBody>
      </p:sp>
      <p:sp>
        <p:nvSpPr>
          <p:cNvPr id="74" name="Shape 74"/>
          <p:cNvSpPr txBox="1">
            <a:spLocks noGrp="1"/>
          </p:cNvSpPr>
          <p:nvPr>
            <p:ph type="sldNum" idx="12"/>
          </p:nvPr>
        </p:nvSpPr>
        <p:spPr>
          <a:xfrm>
            <a:off x="6691311" y="6321425"/>
            <a:ext cx="2133599" cy="365125"/>
          </a:xfrm>
          <a:prstGeom prst="rect">
            <a:avLst/>
          </a:prstGeom>
          <a:noFill/>
          <a:ln>
            <a:noFill/>
          </a:ln>
        </p:spPr>
        <p:txBody>
          <a:bodyPr lIns="91425" tIns="45700" rIns="91425" bIns="45700" anchor="ctr" anchorCtr="0">
            <a:noAutofit/>
          </a:bodyPr>
          <a:lstStyle/>
          <a:p>
            <a:pPr marL="0" marR="0" lvl="0" indent="0" algn="r" rtl="0">
              <a:buSzPct val="25000"/>
              <a:buNone/>
            </a:pPr>
            <a:r>
              <a:rPr lang="en-US"/>
              <a:t> </a:t>
            </a:r>
          </a:p>
        </p:txBody>
      </p:sp>
    </p:spTree>
  </p:cSld>
  <p:clrMapOvr>
    <a:masterClrMapping/>
  </p:clrMapOvr>
  <p:transition spd="slow">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Shape 114"/>
          <p:cNvSpPr txBox="1"/>
          <p:nvPr/>
        </p:nvSpPr>
        <p:spPr>
          <a:xfrm>
            <a:off x="6691311" y="6321425"/>
            <a:ext cx="2133599" cy="365125"/>
          </a:xfrm>
          <a:prstGeom prst="rect">
            <a:avLst/>
          </a:prstGeom>
          <a:noFill/>
          <a:ln>
            <a:noFill/>
          </a:ln>
        </p:spPr>
        <p:txBody>
          <a:bodyPr lIns="91425" tIns="45700" rIns="91425" bIns="45700" anchor="ctr" anchorCtr="0">
            <a:noAutofit/>
          </a:bodyPr>
          <a:lstStyle/>
          <a:p>
            <a:pPr marL="0" marR="0" lvl="0" indent="0" algn="r" rtl="0">
              <a:buClr>
                <a:srgbClr val="898989"/>
              </a:buClr>
              <a:buSzPct val="25000"/>
              <a:buFont typeface="Calibri"/>
              <a:buNone/>
            </a:pPr>
            <a:r>
              <a:rPr lang="en-US" sz="1200" b="0" i="0" u="none" strike="noStrike" cap="none" baseline="0">
                <a:solidFill>
                  <a:srgbClr val="898989"/>
                </a:solidFill>
                <a:latin typeface="Calibri"/>
                <a:ea typeface="Calibri"/>
                <a:cs typeface="Calibri"/>
                <a:sym typeface="Calibri"/>
              </a:rPr>
              <a:t>*  </a:t>
            </a:r>
          </a:p>
        </p:txBody>
      </p:sp>
      <p:sp>
        <p:nvSpPr>
          <p:cNvPr id="115" name="Shape 115"/>
          <p:cNvSpPr txBox="1"/>
          <p:nvPr/>
        </p:nvSpPr>
        <p:spPr>
          <a:xfrm>
            <a:off x="304800" y="152400"/>
            <a:ext cx="8534399" cy="1371599"/>
          </a:xfrm>
          <a:prstGeom prst="rect">
            <a:avLst/>
          </a:prstGeom>
          <a:noFill/>
          <a:ln>
            <a:noFill/>
          </a:ln>
        </p:spPr>
        <p:txBody>
          <a:bodyPr lIns="91425" tIns="45700" rIns="91425" bIns="45700" anchor="t" anchorCtr="0">
            <a:noAutofit/>
          </a:bodyPr>
          <a:lstStyle/>
          <a:p>
            <a:pPr lvl="0" algn="ctr">
              <a:buClr>
                <a:srgbClr val="FF0000"/>
              </a:buClr>
              <a:buSzPct val="25000"/>
            </a:pPr>
            <a:r>
              <a:rPr lang="en-US" sz="4400" b="1" dirty="0" smtClean="0">
                <a:solidFill>
                  <a:srgbClr val="FF0000"/>
                </a:solidFill>
              </a:rPr>
              <a:t>Narrated Power Point </a:t>
            </a:r>
          </a:p>
          <a:p>
            <a:pPr lvl="0" algn="ctr">
              <a:buClr>
                <a:srgbClr val="FF0000"/>
              </a:buClr>
              <a:buSzPct val="25000"/>
            </a:pPr>
            <a:r>
              <a:rPr lang="en-US" sz="4400" b="1" i="0" u="none" strike="noStrike" cap="none" baseline="0" dirty="0" smtClean="0">
                <a:solidFill>
                  <a:srgbClr val="FF0000"/>
                </a:solidFill>
                <a:latin typeface="Calibri"/>
                <a:ea typeface="Calibri"/>
                <a:cs typeface="Calibri"/>
                <a:sym typeface="Calibri"/>
              </a:rPr>
              <a:t>About</a:t>
            </a:r>
            <a:r>
              <a:rPr lang="en-US" sz="4400" b="1" i="0" u="none" strike="noStrike" cap="none" dirty="0" smtClean="0">
                <a:solidFill>
                  <a:srgbClr val="FF0000"/>
                </a:solidFill>
                <a:latin typeface="Calibri"/>
                <a:ea typeface="Calibri"/>
                <a:cs typeface="Calibri"/>
                <a:sym typeface="Calibri"/>
              </a:rPr>
              <a:t> Read to Achieve </a:t>
            </a:r>
            <a:endParaRPr lang="en-US" sz="4400" b="1" i="0" u="none" strike="noStrike" cap="none" baseline="0" dirty="0">
              <a:solidFill>
                <a:srgbClr val="FF0000"/>
              </a:solidFill>
              <a:latin typeface="Calibri"/>
              <a:ea typeface="Calibri"/>
              <a:cs typeface="Calibri"/>
              <a:sym typeface="Calibri"/>
            </a:endParaRPr>
          </a:p>
        </p:txBody>
      </p:sp>
      <p:sp>
        <p:nvSpPr>
          <p:cNvPr id="116" name="Shape 116"/>
          <p:cNvSpPr txBox="1"/>
          <p:nvPr/>
        </p:nvSpPr>
        <p:spPr>
          <a:xfrm>
            <a:off x="304800" y="1524000"/>
            <a:ext cx="8534399" cy="5333999"/>
          </a:xfrm>
          <a:prstGeom prst="rect">
            <a:avLst/>
          </a:prstGeom>
          <a:noFill/>
          <a:ln>
            <a:noFill/>
          </a:ln>
        </p:spPr>
        <p:txBody>
          <a:bodyPr lIns="91425" tIns="45700" rIns="91425" bIns="45700" anchor="t" anchorCtr="0">
            <a:noAutofit/>
          </a:bodyPr>
          <a:lstStyle/>
          <a:p>
            <a:pPr marL="0" marR="0" lvl="0" indent="342900" algn="l" rtl="0">
              <a:spcBef>
                <a:spcPts val="640"/>
              </a:spcBef>
              <a:buClr>
                <a:schemeClr val="dk1"/>
              </a:buClr>
              <a:buSzPct val="98958"/>
              <a:buFont typeface="Arial"/>
              <a:buChar char="•"/>
            </a:pPr>
            <a:endParaRPr lang="en-US" sz="3200" b="0" i="0" u="none" strike="noStrike" cap="none" baseline="0" dirty="0">
              <a:solidFill>
                <a:schemeClr val="dk1"/>
              </a:solidFill>
              <a:latin typeface="Calibri"/>
              <a:ea typeface="Calibri"/>
              <a:cs typeface="Calibri"/>
              <a:sym typeface="Calibri"/>
            </a:endParaRPr>
          </a:p>
        </p:txBody>
      </p:sp>
      <p:sp>
        <p:nvSpPr>
          <p:cNvPr id="117" name="Shape 117"/>
          <p:cNvSpPr txBox="1">
            <a:spLocks noGrp="1"/>
          </p:cNvSpPr>
          <p:nvPr>
            <p:ph type="sldNum" idx="12"/>
          </p:nvPr>
        </p:nvSpPr>
        <p:spPr>
          <a:xfrm>
            <a:off x="6691311" y="6321425"/>
            <a:ext cx="2133599" cy="365125"/>
          </a:xfrm>
          <a:prstGeom prst="rect">
            <a:avLst/>
          </a:prstGeom>
          <a:noFill/>
          <a:ln>
            <a:noFill/>
          </a:ln>
        </p:spPr>
        <p:txBody>
          <a:bodyPr lIns="91425" tIns="45700" rIns="91425" bIns="45700" anchor="ctr" anchorCtr="0">
            <a:noAutofit/>
          </a:bodyPr>
          <a:lstStyle/>
          <a:p>
            <a:pPr marL="0" marR="0" lvl="0" indent="0" algn="r" rtl="0">
              <a:buSzPct val="25000"/>
              <a:buNone/>
            </a:pPr>
            <a:r>
              <a:rPr lang="en-US"/>
              <a:t> </a:t>
            </a:r>
          </a:p>
        </p:txBody>
      </p:sp>
      <p:sp>
        <p:nvSpPr>
          <p:cNvPr id="6" name="Rectangle 5"/>
          <p:cNvSpPr/>
          <p:nvPr/>
        </p:nvSpPr>
        <p:spPr>
          <a:xfrm>
            <a:off x="685800" y="1981200"/>
            <a:ext cx="7162800" cy="1754326"/>
          </a:xfrm>
          <a:prstGeom prst="rect">
            <a:avLst/>
          </a:prstGeom>
        </p:spPr>
        <p:txBody>
          <a:bodyPr wrap="square">
            <a:spAutoFit/>
          </a:bodyPr>
          <a:lstStyle/>
          <a:p>
            <a:r>
              <a:rPr lang="en-US" sz="3600" dirty="0" smtClean="0">
                <a:hlinkClick r:id="rId3"/>
              </a:rPr>
              <a:t>http://www.youtube.com/watch?v=7q4bT6oZstc&amp;feature=player_embedded</a:t>
            </a:r>
            <a:endParaRPr lang="en-US" sz="3600" dirty="0" smtClean="0"/>
          </a:p>
        </p:txBody>
      </p:sp>
    </p:spTree>
  </p:cSld>
  <p:clrMapOvr>
    <a:masterClrMapping/>
  </p:clrMapOvr>
  <p:transition spd="slow">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Shape 135"/>
          <p:cNvSpPr/>
          <p:nvPr/>
        </p:nvSpPr>
        <p:spPr>
          <a:xfrm>
            <a:off x="76200" y="0"/>
            <a:ext cx="8991599" cy="6781799"/>
          </a:xfrm>
          <a:prstGeom prst="rect">
            <a:avLst/>
          </a:prstGeom>
          <a:blipFill>
            <a:blip r:embed="rId3"/>
            <a:stretch>
              <a:fillRect/>
            </a:stretch>
          </a:blipFill>
        </p:spPr>
      </p:sp>
    </p:spTree>
  </p:cSld>
  <p:clrMapOvr>
    <a:masterClrMapping/>
  </p:clrMapOvr>
  <p:transition spd="slow">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74638"/>
            <a:ext cx="8229600" cy="1143000"/>
          </a:xfrm>
          <a:prstGeom prst="rect">
            <a:avLst/>
          </a:prstGeom>
        </p:spPr>
        <p:txBody>
          <a:bodyP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i="0" u="none" strike="noStrike" kern="0" cap="none" spc="0" normalizeH="0" baseline="0" noProof="0" dirty="0" smtClean="0">
                <a:ln>
                  <a:noFill/>
                </a:ln>
                <a:solidFill>
                  <a:srgbClr val="FF0000"/>
                </a:solidFill>
                <a:effectLst/>
                <a:uLnTx/>
                <a:uFillTx/>
                <a:latin typeface="Arial"/>
                <a:ea typeface="Arial"/>
                <a:cs typeface="Arial"/>
                <a:sym typeface="Arial"/>
              </a:rPr>
              <a:t>Highland Creek Implementation </a:t>
            </a:r>
            <a:r>
              <a:rPr kumimoji="0" lang="en-US" sz="4000" b="0" i="0" u="none" strike="noStrike" kern="0" cap="none" spc="0" normalizeH="0" baseline="0" noProof="0" dirty="0" smtClean="0">
                <a:ln>
                  <a:noFill/>
                </a:ln>
                <a:solidFill>
                  <a:srgbClr val="FF0000"/>
                </a:solidFill>
                <a:effectLst/>
                <a:uLnTx/>
                <a:uFillTx/>
                <a:latin typeface="Arial"/>
                <a:ea typeface="Arial"/>
                <a:cs typeface="Arial"/>
                <a:sym typeface="Arial"/>
              </a:rPr>
              <a:t/>
            </a:r>
            <a:br>
              <a:rPr kumimoji="0" lang="en-US" sz="4000" b="0" i="0" u="none" strike="noStrike" kern="0" cap="none" spc="0" normalizeH="0" baseline="0" noProof="0" dirty="0" smtClean="0">
                <a:ln>
                  <a:noFill/>
                </a:ln>
                <a:solidFill>
                  <a:srgbClr val="FF0000"/>
                </a:solidFill>
                <a:effectLst/>
                <a:uLnTx/>
                <a:uFillTx/>
                <a:latin typeface="Arial"/>
                <a:ea typeface="Arial"/>
                <a:cs typeface="Arial"/>
                <a:sym typeface="Arial"/>
              </a:rPr>
            </a:br>
            <a:endParaRPr kumimoji="0" lang="en-US" sz="4000" b="0" i="0" u="none" strike="noStrike" kern="0" cap="none" spc="0" normalizeH="0" baseline="0" noProof="0" dirty="0">
              <a:ln>
                <a:noFill/>
              </a:ln>
              <a:solidFill>
                <a:srgbClr val="FF0000"/>
              </a:solidFill>
              <a:effectLst/>
              <a:uLnTx/>
              <a:uFillTx/>
              <a:latin typeface="Arial"/>
              <a:ea typeface="Arial"/>
              <a:cs typeface="Arial"/>
              <a:sym typeface="Arial"/>
            </a:endParaRPr>
          </a:p>
        </p:txBody>
      </p:sp>
      <p:sp>
        <p:nvSpPr>
          <p:cNvPr id="3" name="Content Placeholder 2"/>
          <p:cNvSpPr txBox="1">
            <a:spLocks/>
          </p:cNvSpPr>
          <p:nvPr/>
        </p:nvSpPr>
        <p:spPr>
          <a:xfrm>
            <a:off x="457200" y="1600200"/>
            <a:ext cx="8229600" cy="4525963"/>
          </a:xfrm>
          <a:prstGeom prst="rect">
            <a:avLst/>
          </a:prstGeom>
        </p:spPr>
        <p:txBody>
          <a:bodyPr>
            <a:noAutofit/>
          </a:bodyPr>
          <a:lstStyle/>
          <a:p>
            <a:pPr marL="0" marR="0" lvl="0" indent="0" algn="l" defTabSz="914400" rtl="0" eaLnBrk="1" fontAlgn="auto" latinLnBrk="0" hangingPunct="1">
              <a:lnSpc>
                <a:spcPct val="100000"/>
              </a:lnSpc>
              <a:spcBef>
                <a:spcPts val="0"/>
              </a:spcBef>
              <a:spcAft>
                <a:spcPts val="0"/>
              </a:spcAft>
              <a:buClrTx/>
              <a:buSzTx/>
              <a:buFont typeface="Wingdings" pitchFamily="2" charset="2"/>
              <a:buChar char="ü"/>
              <a:tabLst/>
              <a:defRPr/>
            </a:pPr>
            <a:r>
              <a:rPr kumimoji="0" lang="en-US" sz="2800" b="0" i="0" u="none" strike="noStrike" kern="0" cap="none" spc="0" normalizeH="0" baseline="0" noProof="0" dirty="0" smtClean="0">
                <a:ln>
                  <a:noFill/>
                </a:ln>
                <a:solidFill>
                  <a:srgbClr val="000000"/>
                </a:solidFill>
                <a:effectLst/>
                <a:uLnTx/>
                <a:uFillTx/>
                <a:latin typeface="Arial"/>
                <a:ea typeface="Arial"/>
                <a:cs typeface="Arial"/>
                <a:sym typeface="Arial"/>
              </a:rPr>
              <a:t>Intervention Groups have been in place all year.</a:t>
            </a:r>
          </a:p>
          <a:p>
            <a:pPr marL="0" marR="0" lvl="0" indent="0" algn="l" defTabSz="914400" rtl="0" eaLnBrk="1" fontAlgn="auto" latinLnBrk="0" hangingPunct="1">
              <a:lnSpc>
                <a:spcPct val="100000"/>
              </a:lnSpc>
              <a:spcBef>
                <a:spcPts val="0"/>
              </a:spcBef>
              <a:spcAft>
                <a:spcPts val="0"/>
              </a:spcAft>
              <a:buClrTx/>
              <a:buSzTx/>
              <a:tabLst/>
              <a:defRPr/>
            </a:pPr>
            <a:endParaRPr kumimoji="0" lang="en-US" sz="2800" b="0" i="0" u="none" strike="noStrike" kern="0" cap="none" spc="0" normalizeH="0" baseline="0" noProof="0" dirty="0" smtClean="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Tx/>
              <a:buSzTx/>
              <a:buFont typeface="Wingdings" pitchFamily="2" charset="2"/>
              <a:buChar char="ü"/>
              <a:tabLst/>
              <a:defRPr/>
            </a:pPr>
            <a:r>
              <a:rPr kumimoji="0" lang="en-US" sz="2800" b="0" i="0" u="none" strike="noStrike" kern="0" cap="none" spc="0" normalizeH="0" baseline="0" noProof="0" dirty="0" smtClean="0">
                <a:ln>
                  <a:noFill/>
                </a:ln>
                <a:solidFill>
                  <a:srgbClr val="000000"/>
                </a:solidFill>
                <a:effectLst/>
                <a:uLnTx/>
                <a:uFillTx/>
                <a:latin typeface="Arial"/>
                <a:ea typeface="Arial"/>
                <a:cs typeface="Arial"/>
                <a:sym typeface="Arial"/>
              </a:rPr>
              <a:t>Students whose data </a:t>
            </a:r>
            <a:r>
              <a:rPr kumimoji="0" lang="en-US" sz="2800" b="0" i="0" u="none" strike="noStrike" kern="0" cap="none" spc="0" normalizeH="0" baseline="0" noProof="0" dirty="0" smtClean="0">
                <a:ln>
                  <a:noFill/>
                </a:ln>
                <a:solidFill>
                  <a:srgbClr val="000000"/>
                </a:solidFill>
                <a:effectLst/>
                <a:uLnTx/>
                <a:uFillTx/>
                <a:latin typeface="Arial"/>
                <a:ea typeface="Arial"/>
                <a:cs typeface="Arial"/>
                <a:sym typeface="Arial"/>
              </a:rPr>
              <a:t>indicates </a:t>
            </a:r>
            <a:r>
              <a:rPr kumimoji="0" lang="en-US" sz="2800" b="0" i="0" u="none" strike="noStrike" kern="0" cap="none" spc="0" normalizeH="0" baseline="0" noProof="0" dirty="0" smtClean="0">
                <a:ln>
                  <a:noFill/>
                </a:ln>
                <a:solidFill>
                  <a:srgbClr val="000000"/>
                </a:solidFill>
                <a:effectLst/>
                <a:uLnTx/>
                <a:uFillTx/>
                <a:latin typeface="Arial"/>
                <a:ea typeface="Arial"/>
                <a:cs typeface="Arial"/>
                <a:sym typeface="Arial"/>
              </a:rPr>
              <a:t>that they need more in-depth </a:t>
            </a:r>
            <a:r>
              <a:rPr kumimoji="0" lang="en-US" sz="2800" b="0" i="0" u="none" strike="noStrike" kern="0" cap="none" spc="0" normalizeH="0" baseline="0" noProof="0" dirty="0" smtClean="0">
                <a:ln>
                  <a:noFill/>
                </a:ln>
                <a:solidFill>
                  <a:srgbClr val="000000"/>
                </a:solidFill>
                <a:effectLst/>
                <a:uLnTx/>
                <a:uFillTx/>
                <a:latin typeface="Arial"/>
                <a:ea typeface="Arial"/>
                <a:cs typeface="Arial"/>
                <a:sym typeface="Arial"/>
              </a:rPr>
              <a:t>instruction </a:t>
            </a:r>
            <a:r>
              <a:rPr kumimoji="0" lang="en-US" sz="2800" b="0" i="0" u="none" strike="noStrike" kern="0" cap="none" spc="0" normalizeH="0" baseline="0" noProof="0" dirty="0" smtClean="0">
                <a:ln>
                  <a:noFill/>
                </a:ln>
                <a:solidFill>
                  <a:srgbClr val="000000"/>
                </a:solidFill>
                <a:effectLst/>
                <a:uLnTx/>
                <a:uFillTx/>
                <a:latin typeface="Arial"/>
                <a:ea typeface="Arial"/>
                <a:cs typeface="Arial"/>
                <a:sym typeface="Arial"/>
              </a:rPr>
              <a:t>receive 45 minutes of additional instruction by our 3</a:t>
            </a:r>
            <a:r>
              <a:rPr kumimoji="0" lang="en-US" sz="2800" b="0" i="0" u="none" strike="noStrike" kern="0" cap="none" spc="0" normalizeH="0" baseline="30000" noProof="0" dirty="0" smtClean="0">
                <a:ln>
                  <a:noFill/>
                </a:ln>
                <a:solidFill>
                  <a:srgbClr val="000000"/>
                </a:solidFill>
                <a:effectLst/>
                <a:uLnTx/>
                <a:uFillTx/>
                <a:latin typeface="Arial"/>
                <a:ea typeface="Arial"/>
                <a:cs typeface="Arial"/>
                <a:sym typeface="Arial"/>
              </a:rPr>
              <a:t>rd</a:t>
            </a:r>
            <a:r>
              <a:rPr kumimoji="0" lang="en-US" sz="2800" b="0" i="0" u="none" strike="noStrike" kern="0" cap="none" spc="0" normalizeH="0" baseline="0" noProof="0" dirty="0" smtClean="0">
                <a:ln>
                  <a:noFill/>
                </a:ln>
                <a:solidFill>
                  <a:srgbClr val="000000"/>
                </a:solidFill>
                <a:effectLst/>
                <a:uLnTx/>
                <a:uFillTx/>
                <a:latin typeface="Arial"/>
                <a:ea typeface="Arial"/>
                <a:cs typeface="Arial"/>
                <a:sym typeface="Arial"/>
              </a:rPr>
              <a:t> grade team. This instruction </a:t>
            </a:r>
            <a:r>
              <a:rPr kumimoji="0" lang="en-US" sz="2800" b="0" i="0" u="none" strike="noStrike" kern="0" cap="none" spc="0" normalizeH="0" baseline="0" noProof="0" dirty="0" smtClean="0">
                <a:ln>
                  <a:noFill/>
                </a:ln>
                <a:solidFill>
                  <a:srgbClr val="000000"/>
                </a:solidFill>
                <a:effectLst/>
                <a:uLnTx/>
                <a:uFillTx/>
                <a:latin typeface="Arial"/>
                <a:ea typeface="Arial"/>
                <a:cs typeface="Arial"/>
                <a:sym typeface="Arial"/>
              </a:rPr>
              <a:t>takes </a:t>
            </a:r>
            <a:r>
              <a:rPr kumimoji="0" lang="en-US" sz="2800" b="0" i="0" u="none" strike="noStrike" kern="0" cap="none" spc="0" normalizeH="0" baseline="0" noProof="0" dirty="0" smtClean="0">
                <a:ln>
                  <a:noFill/>
                </a:ln>
                <a:solidFill>
                  <a:srgbClr val="000000"/>
                </a:solidFill>
                <a:effectLst/>
                <a:uLnTx/>
                <a:uFillTx/>
                <a:latin typeface="Arial"/>
                <a:ea typeface="Arial"/>
                <a:cs typeface="Arial"/>
                <a:sym typeface="Arial"/>
              </a:rPr>
              <a:t>place 4 days a week. </a:t>
            </a:r>
          </a:p>
          <a:p>
            <a:pPr marL="0" marR="0" lvl="0" indent="0" algn="l" defTabSz="914400" rtl="0" eaLnBrk="1" fontAlgn="auto" latinLnBrk="0" hangingPunct="1">
              <a:lnSpc>
                <a:spcPct val="100000"/>
              </a:lnSpc>
              <a:spcBef>
                <a:spcPts val="0"/>
              </a:spcBef>
              <a:spcAft>
                <a:spcPts val="0"/>
              </a:spcAft>
              <a:buClrTx/>
              <a:buSzTx/>
              <a:buFont typeface="Wingdings" pitchFamily="2" charset="2"/>
              <a:buChar char="ü"/>
              <a:tabLst/>
              <a:defRPr/>
            </a:pPr>
            <a:endParaRPr kumimoji="0" lang="en-US" sz="2800" b="0" i="0" u="none" strike="noStrike" kern="0" cap="none" spc="0" normalizeH="0" baseline="0" noProof="0" dirty="0" smtClean="0">
              <a:ln>
                <a:noFill/>
              </a:ln>
              <a:solidFill>
                <a:srgbClr val="000000"/>
              </a:solidFill>
              <a:effectLst/>
              <a:uLnTx/>
              <a:uFillTx/>
              <a:latin typeface="Arial"/>
              <a:ea typeface="Arial"/>
              <a:cs typeface="Arial"/>
              <a:sym typeface="Arial"/>
            </a:endParaRPr>
          </a:p>
          <a:p>
            <a:pPr lvl="0">
              <a:buFont typeface="Wingdings" pitchFamily="2" charset="2"/>
              <a:buChar char="ü"/>
            </a:pPr>
            <a:r>
              <a:rPr kumimoji="0" lang="en-US" sz="2800" b="0" i="0" u="none" strike="noStrike" kern="0" cap="none" spc="0" normalizeH="0" baseline="0" noProof="0" dirty="0" smtClean="0">
                <a:ln>
                  <a:noFill/>
                </a:ln>
                <a:solidFill>
                  <a:srgbClr val="000000"/>
                </a:solidFill>
                <a:effectLst/>
                <a:uLnTx/>
                <a:uFillTx/>
                <a:latin typeface="Arial"/>
                <a:ea typeface="Arial"/>
                <a:cs typeface="Arial"/>
                <a:sym typeface="Arial"/>
              </a:rPr>
              <a:t>10:15-11:00 Grouping with Third </a:t>
            </a:r>
            <a:r>
              <a:rPr lang="en-US" sz="2800" dirty="0" smtClean="0"/>
              <a:t>Grade Team.  </a:t>
            </a:r>
          </a:p>
          <a:p>
            <a:pPr lvl="0"/>
            <a:r>
              <a:rPr lang="en-US" sz="2800" dirty="0" smtClean="0"/>
              <a:t>    We call it our RTA time. </a:t>
            </a:r>
            <a:endParaRPr kumimoji="0" lang="en-US" sz="2800" b="0" i="0" u="none" strike="noStrike" kern="0" cap="none" spc="0" normalizeH="0" baseline="0" noProof="0" dirty="0" smtClean="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Tx/>
              <a:buSzTx/>
              <a:tabLst/>
              <a:defRPr/>
            </a:pPr>
            <a:endParaRPr kumimoji="0" lang="en-US" sz="2800" b="0" i="0" u="none" strike="noStrike" kern="0" cap="none" spc="0" normalizeH="0" baseline="0" noProof="0" dirty="0">
              <a:ln>
                <a:noFill/>
              </a:ln>
              <a:solidFill>
                <a:srgbClr val="000000"/>
              </a:solidFill>
              <a:effectLst/>
              <a:uLnTx/>
              <a:uFillTx/>
              <a:latin typeface="Arial"/>
              <a:ea typeface="Arial"/>
              <a:cs typeface="Arial"/>
              <a:sym typeface="Aria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itle Slid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itle Slid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Title Slid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Title Slid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DocumentCategory xmlns="c4913212-7c7b-437f-a86c-edc9da6c53ec" xsi:nil="true"/>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F388A72D8A5DA47BBBD95DFE2243F53" ma:contentTypeVersion="2" ma:contentTypeDescription="Create a new document." ma:contentTypeScope="" ma:versionID="3c541c2bac788346dcd61d2e4fca3387">
  <xsd:schema xmlns:xsd="http://www.w3.org/2001/XMLSchema" xmlns:p="http://schemas.microsoft.com/office/2006/metadata/properties" xmlns:ns1="http://schemas.microsoft.com/sharepoint/v3" xmlns:ns2="c4913212-7c7b-437f-a86c-edc9da6c53ec" targetNamespace="http://schemas.microsoft.com/office/2006/metadata/properties" ma:root="true" ma:fieldsID="813f9d779ba05ba9c98a75cf867f7b7e" ns1:_="" ns2:_="">
    <xsd:import namespace="http://schemas.microsoft.com/sharepoint/v3"/>
    <xsd:import namespace="c4913212-7c7b-437f-a86c-edc9da6c53ec"/>
    <xsd:element name="properties">
      <xsd:complexType>
        <xsd:sequence>
          <xsd:element name="documentManagement">
            <xsd:complexType>
              <xsd:all>
                <xsd:element ref="ns1:PublishingStartDate" minOccurs="0"/>
                <xsd:element ref="ns1:PublishingExpirationDate" minOccurs="0"/>
                <xsd:element ref="ns2:DocumentCategory"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xsd="http://www.w3.org/2001/XMLSchema" xmlns:dms="http://schemas.microsoft.com/office/2006/documentManagement/types" targetNamespace="c4913212-7c7b-437f-a86c-edc9da6c53ec" elementFormDefault="qualified">
    <xsd:import namespace="http://schemas.microsoft.com/office/2006/documentManagement/types"/>
    <xsd:element name="DocumentCategory" ma:index="10" nillable="true" ma:displayName="Document Category" ma:internalName="DocumentCategory" ma:readOnly="false">
      <xsd:simpleType>
        <xsd:restriction base="dms:Choice">
          <xsd:enumeration value="Accelerated Reader"/>
          <xsd:enumeration value="Supply List"/>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25A6104E-A2A3-4FAE-97C3-565B9595F483}">
  <ds:schemaRefs>
    <ds:schemaRef ds:uri="http://schemas.microsoft.com/office/2006/metadata/properties"/>
    <ds:schemaRef ds:uri="c4913212-7c7b-437f-a86c-edc9da6c53ec"/>
    <ds:schemaRef ds:uri="http://schemas.microsoft.com/sharepoint/v3"/>
  </ds:schemaRefs>
</ds:datastoreItem>
</file>

<file path=customXml/itemProps2.xml><?xml version="1.0" encoding="utf-8"?>
<ds:datastoreItem xmlns:ds="http://schemas.openxmlformats.org/officeDocument/2006/customXml" ds:itemID="{11E28EDF-26F7-4A5B-896A-0FC14AD7BEBB}">
  <ds:schemaRefs>
    <ds:schemaRef ds:uri="http://schemas.microsoft.com/sharepoint/v3/contenttype/forms"/>
  </ds:schemaRefs>
</ds:datastoreItem>
</file>

<file path=customXml/itemProps3.xml><?xml version="1.0" encoding="utf-8"?>
<ds:datastoreItem xmlns:ds="http://schemas.openxmlformats.org/officeDocument/2006/customXml" ds:itemID="{28550D93-17BE-4C5A-B10A-960F92BB96B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c4913212-7c7b-437f-a86c-edc9da6c53ec"/>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otalTime>259</TotalTime>
  <Words>795</Words>
  <Application>Microsoft Office PowerPoint</Application>
  <PresentationFormat>On-screen Show (4:3)</PresentationFormat>
  <Paragraphs>118</Paragraphs>
  <Slides>12</Slides>
  <Notes>10</Notes>
  <HiddenSlides>0</HiddenSlides>
  <MMClips>0</MMClips>
  <ScaleCrop>false</ScaleCrop>
  <HeadingPairs>
    <vt:vector size="4" baseType="variant">
      <vt:variant>
        <vt:lpstr>Theme</vt:lpstr>
      </vt:variant>
      <vt:variant>
        <vt:i4>4</vt:i4>
      </vt:variant>
      <vt:variant>
        <vt:lpstr>Slide Titles</vt:lpstr>
      </vt:variant>
      <vt:variant>
        <vt:i4>12</vt:i4>
      </vt:variant>
    </vt:vector>
  </HeadingPairs>
  <TitlesOfParts>
    <vt:vector size="16" baseType="lpstr">
      <vt:lpstr>Title Slide</vt:lpstr>
      <vt:lpstr>1_Title Slide</vt:lpstr>
      <vt:lpstr>2_Title Slide</vt:lpstr>
      <vt:lpstr>3_Title Slide</vt:lpstr>
      <vt:lpstr>Slide 1</vt:lpstr>
      <vt:lpstr>Slide 2</vt:lpstr>
      <vt:lpstr>Slide 3</vt:lpstr>
      <vt:lpstr>Slide 4</vt:lpstr>
      <vt:lpstr>Slide 5</vt:lpstr>
      <vt:lpstr>Slide 6</vt:lpstr>
      <vt:lpstr>Slide 7</vt:lpstr>
      <vt:lpstr>Slide 8</vt:lpstr>
      <vt:lpstr>Slide 9</vt:lpstr>
      <vt:lpstr>Slide 10</vt:lpstr>
      <vt:lpstr>Slide 11</vt:lpstr>
      <vt:lpstr>Slide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cp:lastModifiedBy>leonar.bost</cp:lastModifiedBy>
  <cp:revision>39</cp:revision>
  <dcterms:modified xsi:type="dcterms:W3CDTF">2014-02-06T22:36:09Z</dcterms:modified>
  <cp:contentType>Document</cp:contentTyp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0x0101004F388A72D8A5DA47BBBD95DFE2243F53</vt:lpwstr>
  </property>
  <property fmtid="{D5CDD505-2E9C-101B-9397-08002B2CF9AE}" pid="3" name="TemplateUrl">
    <vt:lpwstr/>
  </property>
  <property fmtid="{D5CDD505-2E9C-101B-9397-08002B2CF9AE}" pid="4" name="_SourceUrl">
    <vt:lpwstr/>
  </property>
  <property fmtid="{D5CDD505-2E9C-101B-9397-08002B2CF9AE}" pid="5" name="xd_Signature">
    <vt:bool>false</vt:bool>
  </property>
  <property fmtid="{D5CDD505-2E9C-101B-9397-08002B2CF9AE}" pid="6" name="xd_ProgID">
    <vt:lpwstr/>
  </property>
</Properties>
</file>